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4188" r:id="rId1"/>
  </p:sldMasterIdLst>
  <p:notesMasterIdLst>
    <p:notesMasterId r:id="rId3"/>
  </p:notesMasterIdLst>
  <p:sldIdLst>
    <p:sldId id="257" r:id="rId2"/>
  </p:sldIdLst>
  <p:sldSz cx="36576000" cy="27432000"/>
  <p:notesSz cx="28441650" cy="37585650"/>
  <p:defaultTextStyle>
    <a:defPPr>
      <a:defRPr lang="en-US"/>
    </a:defPPr>
    <a:lvl1pPr marL="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1pPr>
    <a:lvl2pPr marL="18288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2pPr>
    <a:lvl3pPr marL="36576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3pPr>
    <a:lvl4pPr marL="54864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4pPr>
    <a:lvl5pPr marL="73152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5pPr>
    <a:lvl6pPr marL="91440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6pPr>
    <a:lvl7pPr marL="109728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7pPr>
    <a:lvl8pPr marL="128016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8pPr>
    <a:lvl9pPr marL="146304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897" autoAdjust="0"/>
  </p:normalViewPr>
  <p:slideViewPr>
    <p:cSldViewPr>
      <p:cViewPr varScale="1">
        <p:scale>
          <a:sx n="26" d="100"/>
          <a:sy n="26" d="100"/>
        </p:scale>
        <p:origin x="-222" y="-90"/>
      </p:cViewPr>
      <p:guideLst>
        <p:guide orient="horz" pos="8640"/>
        <p:guide pos="115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geletzke\AppData\Local\Temp\Temporary%20Internet%20Files\Low\Content.IE5\2FN77NUF\pulse_width_data_with_graphs%5b1%5d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geletzke\AppData\Local\Temp\Temporary%20Internet%20Files\Low\Content.IE5\2FN77NUF\pulse_width_data_with_graphs%5b1%5d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 anchor="t" anchorCtr="0"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r>
              <a:rPr lang="en-US" sz="2000">
                <a:latin typeface="+mn-lt"/>
              </a:rPr>
              <a:t>Pulse Width v. Percentage Throttle</a:t>
            </a:r>
          </a:p>
        </c:rich>
      </c:tx>
      <c:layout>
        <c:manualLayout>
          <c:xMode val="edge"/>
          <c:yMode val="edge"/>
          <c:x val="0.22636726465892798"/>
          <c:y val="1.4017253990792126E-2"/>
        </c:manualLayout>
      </c:layout>
      <c:overlay val="1"/>
    </c:title>
    <c:plotArea>
      <c:layout>
        <c:manualLayout>
          <c:layoutTarget val="inner"/>
          <c:xMode val="edge"/>
          <c:yMode val="edge"/>
          <c:x val="0.14301661030029791"/>
          <c:y val="0.11550879910502991"/>
          <c:w val="0.69876248632608662"/>
          <c:h val="0.77123144443010261"/>
        </c:manualLayout>
      </c:layout>
      <c:scatterChart>
        <c:scatterStyle val="smoothMarker"/>
        <c:ser>
          <c:idx val="0"/>
          <c:order val="0"/>
          <c:spPr>
            <a:ln w="3175">
              <a:solidFill>
                <a:srgbClr val="004586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004586"/>
              </a:solidFill>
              <a:ln>
                <a:solidFill>
                  <a:srgbClr val="004586"/>
                </a:solidFill>
                <a:prstDash val="solid"/>
              </a:ln>
            </c:spPr>
          </c:marker>
          <c:xVal>
            <c:numRef>
              <c:f>FORWARD!$G$7:$G$46</c:f>
              <c:numCache>
                <c:formatCode>General</c:formatCode>
                <c:ptCount val="40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30</c:v>
                </c:pt>
                <c:pt idx="6">
                  <c:v>40</c:v>
                </c:pt>
                <c:pt idx="7">
                  <c:v>50</c:v>
                </c:pt>
                <c:pt idx="8">
                  <c:v>55</c:v>
                </c:pt>
                <c:pt idx="9">
                  <c:v>60</c:v>
                </c:pt>
                <c:pt idx="10">
                  <c:v>65</c:v>
                </c:pt>
                <c:pt idx="11">
                  <c:v>70</c:v>
                </c:pt>
                <c:pt idx="12">
                  <c:v>80</c:v>
                </c:pt>
                <c:pt idx="13">
                  <c:v>90</c:v>
                </c:pt>
                <c:pt idx="14">
                  <c:v>100</c:v>
                </c:pt>
                <c:pt idx="15">
                  <c:v>105</c:v>
                </c:pt>
                <c:pt idx="16">
                  <c:v>110</c:v>
                </c:pt>
                <c:pt idx="17">
                  <c:v>115</c:v>
                </c:pt>
                <c:pt idx="18">
                  <c:v>120</c:v>
                </c:pt>
                <c:pt idx="19">
                  <c:v>125</c:v>
                </c:pt>
                <c:pt idx="20">
                  <c:v>0</c:v>
                </c:pt>
                <c:pt idx="21">
                  <c:v>-5</c:v>
                </c:pt>
                <c:pt idx="22">
                  <c:v>-10</c:v>
                </c:pt>
                <c:pt idx="23">
                  <c:v>-15</c:v>
                </c:pt>
                <c:pt idx="24">
                  <c:v>-20</c:v>
                </c:pt>
                <c:pt idx="25">
                  <c:v>-30</c:v>
                </c:pt>
                <c:pt idx="26">
                  <c:v>-40</c:v>
                </c:pt>
                <c:pt idx="27">
                  <c:v>-50</c:v>
                </c:pt>
                <c:pt idx="28">
                  <c:v>-55</c:v>
                </c:pt>
                <c:pt idx="29">
                  <c:v>-60</c:v>
                </c:pt>
                <c:pt idx="30">
                  <c:v>-65</c:v>
                </c:pt>
                <c:pt idx="31">
                  <c:v>-70</c:v>
                </c:pt>
                <c:pt idx="32">
                  <c:v>-80</c:v>
                </c:pt>
                <c:pt idx="33">
                  <c:v>-90</c:v>
                </c:pt>
                <c:pt idx="34">
                  <c:v>-100</c:v>
                </c:pt>
                <c:pt idx="35">
                  <c:v>-105</c:v>
                </c:pt>
                <c:pt idx="36">
                  <c:v>-110</c:v>
                </c:pt>
                <c:pt idx="37">
                  <c:v>-115</c:v>
                </c:pt>
                <c:pt idx="38">
                  <c:v>-120</c:v>
                </c:pt>
                <c:pt idx="39">
                  <c:v>-125</c:v>
                </c:pt>
              </c:numCache>
            </c:numRef>
          </c:xVal>
          <c:yVal>
            <c:numRef>
              <c:f>FORWARD!$H$7:$H$46</c:f>
              <c:numCache>
                <c:formatCode>0.000</c:formatCode>
                <c:ptCount val="40"/>
                <c:pt idx="0">
                  <c:v>1.5760000000000001</c:v>
                </c:pt>
                <c:pt idx="1">
                  <c:v>1.5910000000000002</c:v>
                </c:pt>
                <c:pt idx="2">
                  <c:v>1.6150000000000002</c:v>
                </c:pt>
                <c:pt idx="3">
                  <c:v>1.625</c:v>
                </c:pt>
                <c:pt idx="4">
                  <c:v>1.6459999999999981</c:v>
                </c:pt>
                <c:pt idx="5">
                  <c:v>1.6850000000000001</c:v>
                </c:pt>
                <c:pt idx="6">
                  <c:v>1.7249999999999988</c:v>
                </c:pt>
                <c:pt idx="7">
                  <c:v>1.7660000000000005</c:v>
                </c:pt>
                <c:pt idx="8">
                  <c:v>1.7849999999999988</c:v>
                </c:pt>
                <c:pt idx="9">
                  <c:v>1.8050000000000002</c:v>
                </c:pt>
                <c:pt idx="10">
                  <c:v>1.8250000000000002</c:v>
                </c:pt>
                <c:pt idx="11">
                  <c:v>1.8450000000000002</c:v>
                </c:pt>
                <c:pt idx="12">
                  <c:v>1.8849999999999998</c:v>
                </c:pt>
                <c:pt idx="13">
                  <c:v>1.9239999999999977</c:v>
                </c:pt>
                <c:pt idx="14">
                  <c:v>1.9640000000000013</c:v>
                </c:pt>
                <c:pt idx="15">
                  <c:v>1.9829999999999997</c:v>
                </c:pt>
                <c:pt idx="16">
                  <c:v>2.0019999999999998</c:v>
                </c:pt>
                <c:pt idx="17">
                  <c:v>2.0219999999999998</c:v>
                </c:pt>
                <c:pt idx="18">
                  <c:v>2.0430000000000001</c:v>
                </c:pt>
                <c:pt idx="19">
                  <c:v>2.0589999999999997</c:v>
                </c:pt>
                <c:pt idx="20">
                  <c:v>1.5760000000000001</c:v>
                </c:pt>
                <c:pt idx="21">
                  <c:v>1.55</c:v>
                </c:pt>
                <c:pt idx="22">
                  <c:v>1.526</c:v>
                </c:pt>
                <c:pt idx="23">
                  <c:v>1.5129999999999979</c:v>
                </c:pt>
                <c:pt idx="24">
                  <c:v>1.498</c:v>
                </c:pt>
                <c:pt idx="25">
                  <c:v>1.46</c:v>
                </c:pt>
                <c:pt idx="26">
                  <c:v>1.4209999999999974</c:v>
                </c:pt>
                <c:pt idx="27">
                  <c:v>1.3819999999999979</c:v>
                </c:pt>
                <c:pt idx="28">
                  <c:v>1.36</c:v>
                </c:pt>
                <c:pt idx="29">
                  <c:v>1.3320000000000001</c:v>
                </c:pt>
                <c:pt idx="30">
                  <c:v>1.32</c:v>
                </c:pt>
                <c:pt idx="31">
                  <c:v>1.304</c:v>
                </c:pt>
                <c:pt idx="32">
                  <c:v>1.2549999999999979</c:v>
                </c:pt>
                <c:pt idx="33">
                  <c:v>1.2229999999999976</c:v>
                </c:pt>
                <c:pt idx="34">
                  <c:v>1.1779999999999982</c:v>
                </c:pt>
                <c:pt idx="35">
                  <c:v>1.1549999999999998</c:v>
                </c:pt>
                <c:pt idx="36">
                  <c:v>1.1479999999999981</c:v>
                </c:pt>
                <c:pt idx="37">
                  <c:v>1.127</c:v>
                </c:pt>
                <c:pt idx="38">
                  <c:v>1.1060000000000001</c:v>
                </c:pt>
                <c:pt idx="39">
                  <c:v>1.08</c:v>
                </c:pt>
              </c:numCache>
            </c:numRef>
          </c:yVal>
          <c:smooth val="1"/>
        </c:ser>
        <c:axId val="73175424"/>
        <c:axId val="73178112"/>
      </c:scatterChart>
      <c:valAx>
        <c:axId val="731754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en-US" sz="2000">
                    <a:latin typeface="+mn-lt"/>
                  </a:rPr>
                  <a:t>Percentage Throttle</a:t>
                </a:r>
              </a:p>
            </c:rich>
          </c:tx>
          <c:layout/>
        </c:title>
        <c:numFmt formatCode="General" sourceLinked="1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3178112"/>
        <c:crossesAt val="0"/>
        <c:crossBetween val="midCat"/>
      </c:valAx>
      <c:valAx>
        <c:axId val="73178112"/>
        <c:scaling>
          <c:orientation val="minMax"/>
        </c:scaling>
        <c:axPos val="l"/>
        <c:majorGridlines>
          <c:spPr>
            <a:ln w="3175">
              <a:solidFill>
                <a:srgbClr val="B3B3B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entury Gothic" pitchFamily="34" charset="0"/>
                    <a:ea typeface="Arial"/>
                    <a:cs typeface="Arial"/>
                  </a:defRPr>
                </a:pPr>
                <a:r>
                  <a:rPr lang="en-US" sz="2000">
                    <a:latin typeface="Century Gothic" pitchFamily="34" charset="0"/>
                  </a:rPr>
                  <a:t>Pulse Width (ms)</a:t>
                </a:r>
              </a:p>
            </c:rich>
          </c:tx>
          <c:layout/>
        </c:title>
        <c:numFmt formatCode="0.000" sourceLinked="1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3175424"/>
        <c:crossesAt val="-150"/>
        <c:crossBetween val="midCat"/>
      </c:valAx>
      <c:spPr>
        <a:noFill/>
        <a:ln w="3175">
          <a:solidFill>
            <a:srgbClr val="B3B3B3"/>
          </a:solidFill>
          <a:prstDash val="solid"/>
        </a:ln>
      </c:spPr>
    </c:plotArea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latin typeface="+mn-lt"/>
              </a:rPr>
              <a:t>Pulse Width v. Percentage Steering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2536778655276176"/>
          <c:y val="0.10572904450773456"/>
          <c:w val="0.7205170923756482"/>
          <c:h val="0.77406415057497613"/>
        </c:manualLayout>
      </c:layout>
      <c:scatterChart>
        <c:scatterStyle val="lineMarker"/>
        <c:ser>
          <c:idx val="0"/>
          <c:order val="0"/>
          <c:spPr>
            <a:ln w="3175">
              <a:solidFill>
                <a:srgbClr val="004586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004586"/>
              </a:solidFill>
              <a:ln>
                <a:solidFill>
                  <a:srgbClr val="004586"/>
                </a:solidFill>
                <a:prstDash val="solid"/>
              </a:ln>
            </c:spPr>
          </c:marker>
          <c:xVal>
            <c:numRef>
              <c:f>LEFT!$I$9:$I$48</c:f>
              <c:numCache>
                <c:formatCode>General</c:formatCode>
                <c:ptCount val="40"/>
                <c:pt idx="0">
                  <c:v>0</c:v>
                </c:pt>
                <c:pt idx="1">
                  <c:v>-5</c:v>
                </c:pt>
                <c:pt idx="2">
                  <c:v>-10</c:v>
                </c:pt>
                <c:pt idx="3">
                  <c:v>-15</c:v>
                </c:pt>
                <c:pt idx="4">
                  <c:v>-20</c:v>
                </c:pt>
                <c:pt idx="5">
                  <c:v>-30</c:v>
                </c:pt>
                <c:pt idx="6">
                  <c:v>-40</c:v>
                </c:pt>
                <c:pt idx="7">
                  <c:v>-50</c:v>
                </c:pt>
                <c:pt idx="8">
                  <c:v>-55</c:v>
                </c:pt>
                <c:pt idx="9">
                  <c:v>-60</c:v>
                </c:pt>
                <c:pt idx="10">
                  <c:v>-65</c:v>
                </c:pt>
                <c:pt idx="11">
                  <c:v>-70</c:v>
                </c:pt>
                <c:pt idx="12">
                  <c:v>-80</c:v>
                </c:pt>
                <c:pt idx="13">
                  <c:v>-90</c:v>
                </c:pt>
                <c:pt idx="14">
                  <c:v>-100</c:v>
                </c:pt>
                <c:pt idx="15">
                  <c:v>-105</c:v>
                </c:pt>
                <c:pt idx="16">
                  <c:v>-110</c:v>
                </c:pt>
                <c:pt idx="17">
                  <c:v>-115</c:v>
                </c:pt>
                <c:pt idx="18">
                  <c:v>-120</c:v>
                </c:pt>
                <c:pt idx="19">
                  <c:v>-125</c:v>
                </c:pt>
                <c:pt idx="20">
                  <c:v>0</c:v>
                </c:pt>
                <c:pt idx="21">
                  <c:v>5</c:v>
                </c:pt>
                <c:pt idx="22">
                  <c:v>10</c:v>
                </c:pt>
                <c:pt idx="23">
                  <c:v>15</c:v>
                </c:pt>
                <c:pt idx="24">
                  <c:v>20</c:v>
                </c:pt>
                <c:pt idx="25">
                  <c:v>30</c:v>
                </c:pt>
                <c:pt idx="26">
                  <c:v>40</c:v>
                </c:pt>
                <c:pt idx="27">
                  <c:v>50</c:v>
                </c:pt>
                <c:pt idx="28">
                  <c:v>55</c:v>
                </c:pt>
                <c:pt idx="29">
                  <c:v>60</c:v>
                </c:pt>
                <c:pt idx="30">
                  <c:v>65</c:v>
                </c:pt>
                <c:pt idx="31">
                  <c:v>70</c:v>
                </c:pt>
                <c:pt idx="32">
                  <c:v>80</c:v>
                </c:pt>
                <c:pt idx="33">
                  <c:v>90</c:v>
                </c:pt>
                <c:pt idx="34">
                  <c:v>100</c:v>
                </c:pt>
                <c:pt idx="35">
                  <c:v>105</c:v>
                </c:pt>
                <c:pt idx="36">
                  <c:v>110</c:v>
                </c:pt>
                <c:pt idx="37">
                  <c:v>115</c:v>
                </c:pt>
                <c:pt idx="38">
                  <c:v>120</c:v>
                </c:pt>
                <c:pt idx="39">
                  <c:v>125</c:v>
                </c:pt>
              </c:numCache>
            </c:numRef>
          </c:xVal>
          <c:yVal>
            <c:numRef>
              <c:f>LEFT!$J$9:$J$48</c:f>
              <c:numCache>
                <c:formatCode>0.000</c:formatCode>
                <c:ptCount val="40"/>
                <c:pt idx="0">
                  <c:v>1.5710000000000002</c:v>
                </c:pt>
                <c:pt idx="1">
                  <c:v>1.5474999999999977</c:v>
                </c:pt>
                <c:pt idx="2">
                  <c:v>1.5229999999999984</c:v>
                </c:pt>
                <c:pt idx="3">
                  <c:v>1.4994999999999976</c:v>
                </c:pt>
                <c:pt idx="4">
                  <c:v>1.4754999999999976</c:v>
                </c:pt>
                <c:pt idx="5">
                  <c:v>1.4264999999999977</c:v>
                </c:pt>
                <c:pt idx="6">
                  <c:v>1.379</c:v>
                </c:pt>
                <c:pt idx="7">
                  <c:v>1.3290000000000002</c:v>
                </c:pt>
                <c:pt idx="8">
                  <c:v>1.3080000000000001</c:v>
                </c:pt>
                <c:pt idx="9">
                  <c:v>1.2829999999999981</c:v>
                </c:pt>
                <c:pt idx="10">
                  <c:v>1.2554999999999978</c:v>
                </c:pt>
                <c:pt idx="11">
                  <c:v>1.2274999999999976</c:v>
                </c:pt>
                <c:pt idx="12">
                  <c:v>1.1850000000000001</c:v>
                </c:pt>
                <c:pt idx="13">
                  <c:v>1.1339999999999979</c:v>
                </c:pt>
                <c:pt idx="14">
                  <c:v>1.085</c:v>
                </c:pt>
                <c:pt idx="15">
                  <c:v>1.0620000000000001</c:v>
                </c:pt>
                <c:pt idx="16">
                  <c:v>1.0425</c:v>
                </c:pt>
                <c:pt idx="17">
                  <c:v>1.016</c:v>
                </c:pt>
                <c:pt idx="18">
                  <c:v>0.98599999999999999</c:v>
                </c:pt>
                <c:pt idx="19">
                  <c:v>0.96300000000000063</c:v>
                </c:pt>
                <c:pt idx="20">
                  <c:v>1.57</c:v>
                </c:pt>
                <c:pt idx="21">
                  <c:v>1.597</c:v>
                </c:pt>
                <c:pt idx="22">
                  <c:v>1.6205000000000001</c:v>
                </c:pt>
                <c:pt idx="23">
                  <c:v>1.6459999999999981</c:v>
                </c:pt>
                <c:pt idx="24">
                  <c:v>1.6709999999999998</c:v>
                </c:pt>
                <c:pt idx="25">
                  <c:v>1.72</c:v>
                </c:pt>
                <c:pt idx="26">
                  <c:v>1.77</c:v>
                </c:pt>
                <c:pt idx="27">
                  <c:v>1.819</c:v>
                </c:pt>
                <c:pt idx="28">
                  <c:v>1.8420000000000001</c:v>
                </c:pt>
                <c:pt idx="29">
                  <c:v>1.8694999999999982</c:v>
                </c:pt>
                <c:pt idx="30">
                  <c:v>1.8930000000000002</c:v>
                </c:pt>
                <c:pt idx="31">
                  <c:v>1.9184999999999999</c:v>
                </c:pt>
                <c:pt idx="32">
                  <c:v>1.9685000000000001</c:v>
                </c:pt>
                <c:pt idx="33">
                  <c:v>2.0164999999999962</c:v>
                </c:pt>
                <c:pt idx="34">
                  <c:v>2.0635000000000012</c:v>
                </c:pt>
                <c:pt idx="35">
                  <c:v>2.0640000000000001</c:v>
                </c:pt>
                <c:pt idx="36">
                  <c:v>2.0640000000000001</c:v>
                </c:pt>
                <c:pt idx="37">
                  <c:v>2.0640000000000001</c:v>
                </c:pt>
                <c:pt idx="38">
                  <c:v>2.0640000000000001</c:v>
                </c:pt>
                <c:pt idx="39">
                  <c:v>2.0640000000000001</c:v>
                </c:pt>
              </c:numCache>
            </c:numRef>
          </c:yVal>
          <c:smooth val="1"/>
        </c:ser>
        <c:axId val="73262976"/>
        <c:axId val="77469184"/>
      </c:scatterChart>
      <c:valAx>
        <c:axId val="732629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en-US" sz="2000" dirty="0">
                    <a:latin typeface="+mn-lt"/>
                  </a:rPr>
                  <a:t>Percentage</a:t>
                </a:r>
                <a:r>
                  <a:rPr lang="en-US" dirty="0">
                    <a:latin typeface="+mn-lt"/>
                  </a:rPr>
                  <a:t> </a:t>
                </a:r>
                <a:r>
                  <a:rPr lang="en-US" sz="2000" dirty="0">
                    <a:latin typeface="+mn-lt"/>
                  </a:rPr>
                  <a:t>Steering</a:t>
                </a:r>
              </a:p>
            </c:rich>
          </c:tx>
          <c:layout>
            <c:manualLayout>
              <c:xMode val="edge"/>
              <c:yMode val="edge"/>
              <c:x val="0.29797439548779847"/>
              <c:y val="0.91412934933507783"/>
            </c:manualLayout>
          </c:layout>
        </c:title>
        <c:numFmt formatCode="General" sourceLinked="1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7469184"/>
        <c:crosses val="autoZero"/>
        <c:crossBetween val="midCat"/>
      </c:valAx>
      <c:valAx>
        <c:axId val="77469184"/>
        <c:scaling>
          <c:orientation val="minMax"/>
        </c:scaling>
        <c:axPos val="l"/>
        <c:majorGridlines>
          <c:spPr>
            <a:ln w="3175">
              <a:solidFill>
                <a:srgbClr val="B3B3B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en-US" sz="2000">
                    <a:latin typeface="+mn-lt"/>
                  </a:rPr>
                  <a:t>Pulse Width (ms)</a:t>
                </a:r>
              </a:p>
            </c:rich>
          </c:tx>
          <c:layout/>
        </c:title>
        <c:numFmt formatCode="0.000" sourceLinked="1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3262976"/>
        <c:crossesAt val="-150"/>
        <c:crossBetween val="midCat"/>
      </c:valAx>
      <c:spPr>
        <a:noFill/>
        <a:ln w="3175">
          <a:solidFill>
            <a:srgbClr val="B3B3B3"/>
          </a:solidFill>
          <a:prstDash val="solid"/>
        </a:ln>
      </c:spPr>
    </c:plotArea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F153AA-AAF8-4EF1-84EF-9070FA228017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F3763FD-7C8D-44FE-8CCE-1C45CF76BE4A}">
      <dgm:prSet/>
      <dgm:spPr>
        <a:effectLst/>
      </dgm:spPr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Ultrasonic Distance Sensor</a:t>
          </a:r>
        </a:p>
      </dgm:t>
    </dgm:pt>
    <dgm:pt modelId="{FD50B04E-CEAE-4CD9-AD47-1932F152C695}" type="parTrans" cxnId="{259F9B2C-80BD-4C51-875E-BEC81E0F90F1}">
      <dgm:prSet/>
      <dgm:spPr/>
      <dgm:t>
        <a:bodyPr/>
        <a:lstStyle/>
        <a:p>
          <a:endParaRPr lang="en-US"/>
        </a:p>
      </dgm:t>
    </dgm:pt>
    <dgm:pt modelId="{53E90B5D-A831-4921-9C5F-0A633885AD3E}" type="sibTrans" cxnId="{259F9B2C-80BD-4C51-875E-BEC81E0F90F1}">
      <dgm:prSet/>
      <dgm:spPr/>
      <dgm:t>
        <a:bodyPr/>
        <a:lstStyle/>
        <a:p>
          <a:endParaRPr lang="en-US"/>
        </a:p>
      </dgm:t>
    </dgm:pt>
    <dgm:pt modelId="{9EC88EB8-C054-462B-81A9-F365C78CA6BF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Emits ultrasonic waves and measures time taken for them to return</a:t>
          </a:r>
          <a:endParaRPr lang="en-US" dirty="0">
            <a:solidFill>
              <a:schemeClr val="bg1"/>
            </a:solidFill>
          </a:endParaRPr>
        </a:p>
      </dgm:t>
    </dgm:pt>
    <dgm:pt modelId="{12F9237A-2742-4305-BAA8-C324C79186A2}" type="parTrans" cxnId="{C8EC5E4D-937E-4458-9281-308E93FB25C6}">
      <dgm:prSet/>
      <dgm:spPr/>
      <dgm:t>
        <a:bodyPr/>
        <a:lstStyle/>
        <a:p>
          <a:endParaRPr lang="en-US"/>
        </a:p>
      </dgm:t>
    </dgm:pt>
    <dgm:pt modelId="{BE912717-79CC-4916-9E07-D1F6DED93B9F}" type="sibTrans" cxnId="{C8EC5E4D-937E-4458-9281-308E93FB25C6}">
      <dgm:prSet/>
      <dgm:spPr/>
      <dgm:t>
        <a:bodyPr/>
        <a:lstStyle/>
        <a:p>
          <a:endParaRPr lang="en-US"/>
        </a:p>
      </dgm:t>
    </dgm:pt>
    <dgm:pt modelId="{5978FC92-199F-42EF-8854-B6279EA2EBD6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Longer time = longer distance</a:t>
          </a:r>
          <a:endParaRPr lang="en-US" dirty="0">
            <a:solidFill>
              <a:schemeClr val="bg1"/>
            </a:solidFill>
          </a:endParaRPr>
        </a:p>
      </dgm:t>
    </dgm:pt>
    <dgm:pt modelId="{B202F2F5-B89C-4092-A5AC-4CF424F8027F}" type="parTrans" cxnId="{4625B3B0-1FB6-457A-B6AF-A83E6941333C}">
      <dgm:prSet/>
      <dgm:spPr/>
      <dgm:t>
        <a:bodyPr/>
        <a:lstStyle/>
        <a:p>
          <a:endParaRPr lang="en-US"/>
        </a:p>
      </dgm:t>
    </dgm:pt>
    <dgm:pt modelId="{D702240D-D20F-4043-B7D0-DE20114BA357}" type="sibTrans" cxnId="{4625B3B0-1FB6-457A-B6AF-A83E6941333C}">
      <dgm:prSet/>
      <dgm:spPr/>
      <dgm:t>
        <a:bodyPr/>
        <a:lstStyle/>
        <a:p>
          <a:endParaRPr lang="en-US"/>
        </a:p>
      </dgm:t>
    </dgm:pt>
    <dgm:pt modelId="{B069A1EC-C360-439D-BD4A-EC5747EA5E32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Outputs a pulse whose width corresponds to distance measured</a:t>
          </a:r>
          <a:endParaRPr lang="en-US" dirty="0">
            <a:solidFill>
              <a:schemeClr val="bg1"/>
            </a:solidFill>
          </a:endParaRPr>
        </a:p>
      </dgm:t>
    </dgm:pt>
    <dgm:pt modelId="{1E52C225-34EE-40EA-A7F7-27DD9F2A9394}" type="parTrans" cxnId="{B2B7B414-924E-4F4F-B157-10B85912D3E6}">
      <dgm:prSet/>
      <dgm:spPr/>
      <dgm:t>
        <a:bodyPr/>
        <a:lstStyle/>
        <a:p>
          <a:endParaRPr lang="en-US"/>
        </a:p>
      </dgm:t>
    </dgm:pt>
    <dgm:pt modelId="{4E64B340-2052-4963-9183-11DC3D76049A}" type="sibTrans" cxnId="{B2B7B414-924E-4F4F-B157-10B85912D3E6}">
      <dgm:prSet/>
      <dgm:spPr/>
      <dgm:t>
        <a:bodyPr/>
        <a:lstStyle/>
        <a:p>
          <a:endParaRPr lang="en-US"/>
        </a:p>
      </dgm:t>
    </dgm:pt>
    <dgm:pt modelId="{C07643FF-3EA9-4C6F-98E4-FAEEF3E303AE}">
      <dgm:prSet/>
      <dgm:spPr>
        <a:effectLst/>
      </dgm:spPr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Accelerometer</a:t>
          </a:r>
          <a:endParaRPr lang="en-US" dirty="0">
            <a:solidFill>
              <a:schemeClr val="bg1"/>
            </a:solidFill>
          </a:endParaRPr>
        </a:p>
      </dgm:t>
    </dgm:pt>
    <dgm:pt modelId="{17BC15C1-0782-462E-A957-E1E5653C516E}" type="parTrans" cxnId="{3F829896-F365-4153-81B9-5A344B0A7D70}">
      <dgm:prSet/>
      <dgm:spPr/>
      <dgm:t>
        <a:bodyPr/>
        <a:lstStyle/>
        <a:p>
          <a:endParaRPr lang="en-US"/>
        </a:p>
      </dgm:t>
    </dgm:pt>
    <dgm:pt modelId="{0F49249F-1152-4E3B-A661-BD2E2C0EDCEA}" type="sibTrans" cxnId="{3F829896-F365-4153-81B9-5A344B0A7D70}">
      <dgm:prSet/>
      <dgm:spPr/>
      <dgm:t>
        <a:bodyPr/>
        <a:lstStyle/>
        <a:p>
          <a:endParaRPr lang="en-US"/>
        </a:p>
      </dgm:t>
    </dgm:pt>
    <dgm:pt modelId="{B6D609DC-F553-4061-9DF5-A146A7080E6A}">
      <dgm:prSet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Compares position acceleration with gravitational acceleration in three axes </a:t>
          </a:r>
          <a:r>
            <a:rPr lang="en-US" dirty="0" err="1" smtClean="0">
              <a:solidFill>
                <a:schemeClr val="bg1"/>
              </a:solidFill>
            </a:rPr>
            <a:t>x,y,z</a:t>
          </a:r>
          <a:endParaRPr lang="en-US" dirty="0">
            <a:solidFill>
              <a:schemeClr val="bg1"/>
            </a:solidFill>
          </a:endParaRPr>
        </a:p>
      </dgm:t>
    </dgm:pt>
    <dgm:pt modelId="{4C4D4D1A-7914-49C0-B30F-1655787E2F7C}" type="parTrans" cxnId="{067C9013-3D2B-4020-9D5C-2B03332D84AB}">
      <dgm:prSet/>
      <dgm:spPr/>
      <dgm:t>
        <a:bodyPr/>
        <a:lstStyle/>
        <a:p>
          <a:endParaRPr lang="en-US"/>
        </a:p>
      </dgm:t>
    </dgm:pt>
    <dgm:pt modelId="{3A7AE4F0-BF0A-42D0-BD2C-55C970003CDE}" type="sibTrans" cxnId="{067C9013-3D2B-4020-9D5C-2B03332D84AB}">
      <dgm:prSet/>
      <dgm:spPr/>
      <dgm:t>
        <a:bodyPr/>
        <a:lstStyle/>
        <a:p>
          <a:endParaRPr lang="en-US"/>
        </a:p>
      </dgm:t>
    </dgm:pt>
    <dgm:pt modelId="{56857EA8-7C12-4B47-8CD1-1CEF7E1CE997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Returns 12 bits of data for each axis</a:t>
          </a:r>
          <a:endParaRPr lang="en-US" dirty="0">
            <a:solidFill>
              <a:schemeClr val="bg1"/>
            </a:solidFill>
          </a:endParaRPr>
        </a:p>
      </dgm:t>
    </dgm:pt>
    <dgm:pt modelId="{80B5CA38-4CE3-429A-ACE4-631564219F0B}" type="parTrans" cxnId="{4FAB9F1E-C494-4B6D-AC8E-71DFB17272DC}">
      <dgm:prSet/>
      <dgm:spPr/>
      <dgm:t>
        <a:bodyPr/>
        <a:lstStyle/>
        <a:p>
          <a:endParaRPr lang="en-US"/>
        </a:p>
      </dgm:t>
    </dgm:pt>
    <dgm:pt modelId="{FD80DB8F-0E18-4CBC-9FDE-75930612EF5E}" type="sibTrans" cxnId="{4FAB9F1E-C494-4B6D-AC8E-71DFB17272DC}">
      <dgm:prSet/>
      <dgm:spPr/>
      <dgm:t>
        <a:bodyPr/>
        <a:lstStyle/>
        <a:p>
          <a:endParaRPr lang="en-US"/>
        </a:p>
      </dgm:t>
    </dgm:pt>
    <dgm:pt modelId="{F8B48AF1-2DDF-4311-808B-DCFFD8058B5D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Measures up to ±3.3g in any direction</a:t>
          </a:r>
          <a:endParaRPr lang="en-US" dirty="0">
            <a:solidFill>
              <a:schemeClr val="bg1"/>
            </a:solidFill>
          </a:endParaRPr>
        </a:p>
      </dgm:t>
    </dgm:pt>
    <dgm:pt modelId="{AD56FE3B-1D45-4160-9C93-283921431BB5}" type="parTrans" cxnId="{820D5B47-66EA-4913-8204-F0710C7FDF00}">
      <dgm:prSet/>
      <dgm:spPr/>
      <dgm:t>
        <a:bodyPr/>
        <a:lstStyle/>
        <a:p>
          <a:endParaRPr lang="en-US"/>
        </a:p>
      </dgm:t>
    </dgm:pt>
    <dgm:pt modelId="{C10D2E6E-8FB8-4EAF-A4EC-F40DFCECD8B8}" type="sibTrans" cxnId="{820D5B47-66EA-4913-8204-F0710C7FDF00}">
      <dgm:prSet/>
      <dgm:spPr/>
      <dgm:t>
        <a:bodyPr/>
        <a:lstStyle/>
        <a:p>
          <a:endParaRPr lang="en-US"/>
        </a:p>
      </dgm:t>
    </dgm:pt>
    <dgm:pt modelId="{F000032A-35A9-4734-A783-FC8360496C97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Detects free fall </a:t>
          </a:r>
          <a:endParaRPr lang="en-US" dirty="0">
            <a:solidFill>
              <a:schemeClr val="bg1"/>
            </a:solidFill>
          </a:endParaRPr>
        </a:p>
      </dgm:t>
    </dgm:pt>
    <dgm:pt modelId="{06174EA6-723A-4035-8708-5CEE352A9892}" type="parTrans" cxnId="{9AC75302-8E23-4824-B437-38271CCFAD83}">
      <dgm:prSet/>
      <dgm:spPr/>
      <dgm:t>
        <a:bodyPr/>
        <a:lstStyle/>
        <a:p>
          <a:endParaRPr lang="en-US"/>
        </a:p>
      </dgm:t>
    </dgm:pt>
    <dgm:pt modelId="{D0B815CE-A8D1-40B3-86D4-B8BD4B385D71}" type="sibTrans" cxnId="{9AC75302-8E23-4824-B437-38271CCFAD83}">
      <dgm:prSet/>
      <dgm:spPr/>
      <dgm:t>
        <a:bodyPr/>
        <a:lstStyle/>
        <a:p>
          <a:endParaRPr lang="en-US"/>
        </a:p>
      </dgm:t>
    </dgm:pt>
    <dgm:pt modelId="{28316A4D-35AA-4977-8B12-2093DEE5D33F}">
      <dgm:prSet/>
      <dgm:spPr>
        <a:effectLst/>
      </dgm:spPr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Compass Module</a:t>
          </a:r>
          <a:endParaRPr lang="en-US" dirty="0">
            <a:solidFill>
              <a:schemeClr val="bg1"/>
            </a:solidFill>
          </a:endParaRPr>
        </a:p>
      </dgm:t>
    </dgm:pt>
    <dgm:pt modelId="{0182A487-2291-4C71-8EBF-78687AFE4BFA}" type="parTrans" cxnId="{549878A2-1B91-47AF-BB2A-1F6F51978583}">
      <dgm:prSet/>
      <dgm:spPr/>
      <dgm:t>
        <a:bodyPr/>
        <a:lstStyle/>
        <a:p>
          <a:endParaRPr lang="en-US"/>
        </a:p>
      </dgm:t>
    </dgm:pt>
    <dgm:pt modelId="{30E5154F-4967-4989-87E8-99E7991A925B}" type="sibTrans" cxnId="{549878A2-1B91-47AF-BB2A-1F6F51978583}">
      <dgm:prSet/>
      <dgm:spPr/>
      <dgm:t>
        <a:bodyPr/>
        <a:lstStyle/>
        <a:p>
          <a:endParaRPr lang="en-US"/>
        </a:p>
      </dgm:t>
    </dgm:pt>
    <dgm:pt modelId="{0F91B7C7-DDCA-4467-B10F-197FF3817127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Returns direction that module is facing</a:t>
          </a:r>
          <a:endParaRPr lang="en-US" dirty="0">
            <a:solidFill>
              <a:schemeClr val="bg1"/>
            </a:solidFill>
          </a:endParaRPr>
        </a:p>
      </dgm:t>
    </dgm:pt>
    <dgm:pt modelId="{EEA5DEA6-2D1D-49AE-8F68-3C23FC0326BD}" type="parTrans" cxnId="{10A5429F-2784-4931-8DB6-6DE51A0D0DD9}">
      <dgm:prSet/>
      <dgm:spPr/>
      <dgm:t>
        <a:bodyPr/>
        <a:lstStyle/>
        <a:p>
          <a:endParaRPr lang="en-US"/>
        </a:p>
      </dgm:t>
    </dgm:pt>
    <dgm:pt modelId="{4D73918A-FEB3-4DD5-9985-225F066AA5D9}" type="sibTrans" cxnId="{10A5429F-2784-4931-8DB6-6DE51A0D0DD9}">
      <dgm:prSet/>
      <dgm:spPr/>
      <dgm:t>
        <a:bodyPr/>
        <a:lstStyle/>
        <a:p>
          <a:endParaRPr lang="en-US"/>
        </a:p>
      </dgm:t>
    </dgm:pt>
    <dgm:pt modelId="{C4257627-7D56-4A59-9BF1-5F4E5B41E7BC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Generates voltage proportional to magnetic field in x, y axes</a:t>
          </a:r>
          <a:endParaRPr lang="en-US" dirty="0">
            <a:solidFill>
              <a:schemeClr val="bg1"/>
            </a:solidFill>
          </a:endParaRPr>
        </a:p>
      </dgm:t>
    </dgm:pt>
    <dgm:pt modelId="{CB4F44CB-12EC-4F24-9716-D230C4968DE4}" type="parTrans" cxnId="{14332D13-96AD-4934-B420-4C4185B5F0FB}">
      <dgm:prSet/>
      <dgm:spPr/>
      <dgm:t>
        <a:bodyPr/>
        <a:lstStyle/>
        <a:p>
          <a:endParaRPr lang="en-US"/>
        </a:p>
      </dgm:t>
    </dgm:pt>
    <dgm:pt modelId="{0437AA9E-D1AA-499E-93C0-66405F5D7938}" type="sibTrans" cxnId="{14332D13-96AD-4934-B420-4C4185B5F0FB}">
      <dgm:prSet/>
      <dgm:spPr/>
      <dgm:t>
        <a:bodyPr/>
        <a:lstStyle/>
        <a:p>
          <a:endParaRPr lang="en-US"/>
        </a:p>
      </dgm:t>
    </dgm:pt>
    <dgm:pt modelId="{014C27D6-A5D6-4015-898C-D0EDC9BA9E99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Returns voltage for each axis as 11 bits, one by one</a:t>
          </a:r>
          <a:endParaRPr lang="en-US" dirty="0">
            <a:solidFill>
              <a:schemeClr val="bg1"/>
            </a:solidFill>
          </a:endParaRPr>
        </a:p>
      </dgm:t>
    </dgm:pt>
    <dgm:pt modelId="{9D2E6556-BA03-4FD1-B9B9-CFD7AD51C699}" type="parTrans" cxnId="{402E383F-645E-44EA-BE9A-E8062D8B5456}">
      <dgm:prSet/>
      <dgm:spPr/>
      <dgm:t>
        <a:bodyPr/>
        <a:lstStyle/>
        <a:p>
          <a:endParaRPr lang="en-US"/>
        </a:p>
      </dgm:t>
    </dgm:pt>
    <dgm:pt modelId="{576C6590-6183-4961-A90F-922926F4249C}" type="sibTrans" cxnId="{402E383F-645E-44EA-BE9A-E8062D8B5456}">
      <dgm:prSet/>
      <dgm:spPr/>
      <dgm:t>
        <a:bodyPr/>
        <a:lstStyle/>
        <a:p>
          <a:endParaRPr lang="en-US"/>
        </a:p>
      </dgm:t>
    </dgm:pt>
    <dgm:pt modelId="{8149A190-14E6-4F71-BE91-8F05F118E1D6}" type="pres">
      <dgm:prSet presAssocID="{62F153AA-AAF8-4EF1-84EF-9070FA2280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AC5F42-30E5-470B-A91C-2576468FCA8C}" type="pres">
      <dgm:prSet presAssocID="{C07643FF-3EA9-4C6F-98E4-FAEEF3E303A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911B18-D5C5-45AB-B9B5-3B13E8078D17}" type="pres">
      <dgm:prSet presAssocID="{C07643FF-3EA9-4C6F-98E4-FAEEF3E303AE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6E2672-CC4E-47C7-B4B1-78BDA1B94DF2}" type="pres">
      <dgm:prSet presAssocID="{28316A4D-35AA-4977-8B12-2093DEE5D33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F599D1-45BA-4A42-BB48-241DB9DD5183}" type="pres">
      <dgm:prSet presAssocID="{28316A4D-35AA-4977-8B12-2093DEE5D33F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535E8-24D2-4628-9A54-367DC80FA274}" type="pres">
      <dgm:prSet presAssocID="{EF3763FD-7C8D-44FE-8CCE-1C45CF76BE4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9C2B0-234E-4CCB-ADD4-D4FA2DC72A88}" type="pres">
      <dgm:prSet presAssocID="{EF3763FD-7C8D-44FE-8CCE-1C45CF76BE4A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1CD495-86DE-4657-8F7D-77B50A87BC29}" type="presOf" srcId="{014C27D6-A5D6-4015-898C-D0EDC9BA9E99}" destId="{B9F599D1-45BA-4A42-BB48-241DB9DD5183}" srcOrd="0" destOrd="2" presId="urn:microsoft.com/office/officeart/2005/8/layout/vList2"/>
    <dgm:cxn modelId="{A6A76D37-BB88-4241-858F-AF22835EA4AD}" type="presOf" srcId="{0F91B7C7-DDCA-4467-B10F-197FF3817127}" destId="{B9F599D1-45BA-4A42-BB48-241DB9DD5183}" srcOrd="0" destOrd="0" presId="urn:microsoft.com/office/officeart/2005/8/layout/vList2"/>
    <dgm:cxn modelId="{259F9B2C-80BD-4C51-875E-BEC81E0F90F1}" srcId="{62F153AA-AAF8-4EF1-84EF-9070FA228017}" destId="{EF3763FD-7C8D-44FE-8CCE-1C45CF76BE4A}" srcOrd="2" destOrd="0" parTransId="{FD50B04E-CEAE-4CD9-AD47-1932F152C695}" sibTransId="{53E90B5D-A831-4921-9C5F-0A633885AD3E}"/>
    <dgm:cxn modelId="{B2B7B414-924E-4F4F-B157-10B85912D3E6}" srcId="{EF3763FD-7C8D-44FE-8CCE-1C45CF76BE4A}" destId="{B069A1EC-C360-439D-BD4A-EC5747EA5E32}" srcOrd="2" destOrd="0" parTransId="{1E52C225-34EE-40EA-A7F7-27DD9F2A9394}" sibTransId="{4E64B340-2052-4963-9183-11DC3D76049A}"/>
    <dgm:cxn modelId="{402E383F-645E-44EA-BE9A-E8062D8B5456}" srcId="{28316A4D-35AA-4977-8B12-2093DEE5D33F}" destId="{014C27D6-A5D6-4015-898C-D0EDC9BA9E99}" srcOrd="2" destOrd="0" parTransId="{9D2E6556-BA03-4FD1-B9B9-CFD7AD51C699}" sibTransId="{576C6590-6183-4961-A90F-922926F4249C}"/>
    <dgm:cxn modelId="{820D5B47-66EA-4913-8204-F0710C7FDF00}" srcId="{C07643FF-3EA9-4C6F-98E4-FAEEF3E303AE}" destId="{F8B48AF1-2DDF-4311-808B-DCFFD8058B5D}" srcOrd="2" destOrd="0" parTransId="{AD56FE3B-1D45-4160-9C93-283921431BB5}" sibTransId="{C10D2E6E-8FB8-4EAF-A4EC-F40DFCECD8B8}"/>
    <dgm:cxn modelId="{067C9013-3D2B-4020-9D5C-2B03332D84AB}" srcId="{C07643FF-3EA9-4C6F-98E4-FAEEF3E303AE}" destId="{B6D609DC-F553-4061-9DF5-A146A7080E6A}" srcOrd="0" destOrd="0" parTransId="{4C4D4D1A-7914-49C0-B30F-1655787E2F7C}" sibTransId="{3A7AE4F0-BF0A-42D0-BD2C-55C970003CDE}"/>
    <dgm:cxn modelId="{3F829896-F365-4153-81B9-5A344B0A7D70}" srcId="{62F153AA-AAF8-4EF1-84EF-9070FA228017}" destId="{C07643FF-3EA9-4C6F-98E4-FAEEF3E303AE}" srcOrd="0" destOrd="0" parTransId="{17BC15C1-0782-462E-A957-E1E5653C516E}" sibTransId="{0F49249F-1152-4E3B-A661-BD2E2C0EDCEA}"/>
    <dgm:cxn modelId="{4FAB9F1E-C494-4B6D-AC8E-71DFB17272DC}" srcId="{C07643FF-3EA9-4C6F-98E4-FAEEF3E303AE}" destId="{56857EA8-7C12-4B47-8CD1-1CEF7E1CE997}" srcOrd="1" destOrd="0" parTransId="{80B5CA38-4CE3-429A-ACE4-631564219F0B}" sibTransId="{FD80DB8F-0E18-4CBC-9FDE-75930612EF5E}"/>
    <dgm:cxn modelId="{C8EC5E4D-937E-4458-9281-308E93FB25C6}" srcId="{EF3763FD-7C8D-44FE-8CCE-1C45CF76BE4A}" destId="{9EC88EB8-C054-462B-81A9-F365C78CA6BF}" srcOrd="0" destOrd="0" parTransId="{12F9237A-2742-4305-BAA8-C324C79186A2}" sibTransId="{BE912717-79CC-4916-9E07-D1F6DED93B9F}"/>
    <dgm:cxn modelId="{F518CA2C-FADC-457F-AABC-1AB7C3D3ED61}" type="presOf" srcId="{F8B48AF1-2DDF-4311-808B-DCFFD8058B5D}" destId="{AA911B18-D5C5-45AB-B9B5-3B13E8078D17}" srcOrd="0" destOrd="2" presId="urn:microsoft.com/office/officeart/2005/8/layout/vList2"/>
    <dgm:cxn modelId="{FABADA04-DB06-4BD9-8606-3713661C34BD}" type="presOf" srcId="{62F153AA-AAF8-4EF1-84EF-9070FA228017}" destId="{8149A190-14E6-4F71-BE91-8F05F118E1D6}" srcOrd="0" destOrd="0" presId="urn:microsoft.com/office/officeart/2005/8/layout/vList2"/>
    <dgm:cxn modelId="{EF18D9EC-0730-4B47-81C1-7809FC207D64}" type="presOf" srcId="{B069A1EC-C360-439D-BD4A-EC5747EA5E32}" destId="{BC09C2B0-234E-4CCB-ADD4-D4FA2DC72A88}" srcOrd="0" destOrd="2" presId="urn:microsoft.com/office/officeart/2005/8/layout/vList2"/>
    <dgm:cxn modelId="{4625B3B0-1FB6-457A-B6AF-A83E6941333C}" srcId="{EF3763FD-7C8D-44FE-8CCE-1C45CF76BE4A}" destId="{5978FC92-199F-42EF-8854-B6279EA2EBD6}" srcOrd="1" destOrd="0" parTransId="{B202F2F5-B89C-4092-A5AC-4CF424F8027F}" sibTransId="{D702240D-D20F-4043-B7D0-DE20114BA357}"/>
    <dgm:cxn modelId="{BD353DE8-C2AD-44AF-99BF-3D88DBE638AD}" type="presOf" srcId="{F000032A-35A9-4734-A783-FC8360496C97}" destId="{AA911B18-D5C5-45AB-B9B5-3B13E8078D17}" srcOrd="0" destOrd="3" presId="urn:microsoft.com/office/officeart/2005/8/layout/vList2"/>
    <dgm:cxn modelId="{14332D13-96AD-4934-B420-4C4185B5F0FB}" srcId="{28316A4D-35AA-4977-8B12-2093DEE5D33F}" destId="{C4257627-7D56-4A59-9BF1-5F4E5B41E7BC}" srcOrd="1" destOrd="0" parTransId="{CB4F44CB-12EC-4F24-9716-D230C4968DE4}" sibTransId="{0437AA9E-D1AA-499E-93C0-66405F5D7938}"/>
    <dgm:cxn modelId="{10A5429F-2784-4931-8DB6-6DE51A0D0DD9}" srcId="{28316A4D-35AA-4977-8B12-2093DEE5D33F}" destId="{0F91B7C7-DDCA-4467-B10F-197FF3817127}" srcOrd="0" destOrd="0" parTransId="{EEA5DEA6-2D1D-49AE-8F68-3C23FC0326BD}" sibTransId="{4D73918A-FEB3-4DD5-9985-225F066AA5D9}"/>
    <dgm:cxn modelId="{E238F3E7-2E32-4E64-BB38-171828461FE5}" type="presOf" srcId="{EF3763FD-7C8D-44FE-8CCE-1C45CF76BE4A}" destId="{903535E8-24D2-4628-9A54-367DC80FA274}" srcOrd="0" destOrd="0" presId="urn:microsoft.com/office/officeart/2005/8/layout/vList2"/>
    <dgm:cxn modelId="{86C5DD7C-0D84-4773-9FD4-084659C424DD}" type="presOf" srcId="{56857EA8-7C12-4B47-8CD1-1CEF7E1CE997}" destId="{AA911B18-D5C5-45AB-B9B5-3B13E8078D17}" srcOrd="0" destOrd="1" presId="urn:microsoft.com/office/officeart/2005/8/layout/vList2"/>
    <dgm:cxn modelId="{5AE13BDF-CF79-4276-8C4D-F296B97BF162}" type="presOf" srcId="{9EC88EB8-C054-462B-81A9-F365C78CA6BF}" destId="{BC09C2B0-234E-4CCB-ADD4-D4FA2DC72A88}" srcOrd="0" destOrd="0" presId="urn:microsoft.com/office/officeart/2005/8/layout/vList2"/>
    <dgm:cxn modelId="{549878A2-1B91-47AF-BB2A-1F6F51978583}" srcId="{62F153AA-AAF8-4EF1-84EF-9070FA228017}" destId="{28316A4D-35AA-4977-8B12-2093DEE5D33F}" srcOrd="1" destOrd="0" parTransId="{0182A487-2291-4C71-8EBF-78687AFE4BFA}" sibTransId="{30E5154F-4967-4989-87E8-99E7991A925B}"/>
    <dgm:cxn modelId="{BBF03A0B-4EBB-41BA-B9F1-ED95D497C597}" type="presOf" srcId="{5978FC92-199F-42EF-8854-B6279EA2EBD6}" destId="{BC09C2B0-234E-4CCB-ADD4-D4FA2DC72A88}" srcOrd="0" destOrd="1" presId="urn:microsoft.com/office/officeart/2005/8/layout/vList2"/>
    <dgm:cxn modelId="{9AC75302-8E23-4824-B437-38271CCFAD83}" srcId="{C07643FF-3EA9-4C6F-98E4-FAEEF3E303AE}" destId="{F000032A-35A9-4734-A783-FC8360496C97}" srcOrd="3" destOrd="0" parTransId="{06174EA6-723A-4035-8708-5CEE352A9892}" sibTransId="{D0B815CE-A8D1-40B3-86D4-B8BD4B385D71}"/>
    <dgm:cxn modelId="{94D26C40-45D6-41D4-94B8-94D68DCA335B}" type="presOf" srcId="{B6D609DC-F553-4061-9DF5-A146A7080E6A}" destId="{AA911B18-D5C5-45AB-B9B5-3B13E8078D17}" srcOrd="0" destOrd="0" presId="urn:microsoft.com/office/officeart/2005/8/layout/vList2"/>
    <dgm:cxn modelId="{6A5E0DA7-366B-4F2A-B284-66633318B279}" type="presOf" srcId="{C07643FF-3EA9-4C6F-98E4-FAEEF3E303AE}" destId="{7CAC5F42-30E5-470B-A91C-2576468FCA8C}" srcOrd="0" destOrd="0" presId="urn:microsoft.com/office/officeart/2005/8/layout/vList2"/>
    <dgm:cxn modelId="{FD5A1073-9A47-4AD2-BD05-90C1BE8E663F}" type="presOf" srcId="{C4257627-7D56-4A59-9BF1-5F4E5B41E7BC}" destId="{B9F599D1-45BA-4A42-BB48-241DB9DD5183}" srcOrd="0" destOrd="1" presId="urn:microsoft.com/office/officeart/2005/8/layout/vList2"/>
    <dgm:cxn modelId="{D2F78FE9-B700-43E4-8438-463AC904A71E}" type="presOf" srcId="{28316A4D-35AA-4977-8B12-2093DEE5D33F}" destId="{936E2672-CC4E-47C7-B4B1-78BDA1B94DF2}" srcOrd="0" destOrd="0" presId="urn:microsoft.com/office/officeart/2005/8/layout/vList2"/>
    <dgm:cxn modelId="{F6F7264F-0A64-4E14-9263-A56EC0750D4C}" type="presParOf" srcId="{8149A190-14E6-4F71-BE91-8F05F118E1D6}" destId="{7CAC5F42-30E5-470B-A91C-2576468FCA8C}" srcOrd="0" destOrd="0" presId="urn:microsoft.com/office/officeart/2005/8/layout/vList2"/>
    <dgm:cxn modelId="{6A655597-FBD1-4F6F-988D-07C04C8EF1B0}" type="presParOf" srcId="{8149A190-14E6-4F71-BE91-8F05F118E1D6}" destId="{AA911B18-D5C5-45AB-B9B5-3B13E8078D17}" srcOrd="1" destOrd="0" presId="urn:microsoft.com/office/officeart/2005/8/layout/vList2"/>
    <dgm:cxn modelId="{8FBCDA18-80D5-48B2-90B1-257005DF8CEF}" type="presParOf" srcId="{8149A190-14E6-4F71-BE91-8F05F118E1D6}" destId="{936E2672-CC4E-47C7-B4B1-78BDA1B94DF2}" srcOrd="2" destOrd="0" presId="urn:microsoft.com/office/officeart/2005/8/layout/vList2"/>
    <dgm:cxn modelId="{E7A07DA2-7773-46CD-A371-61306185B025}" type="presParOf" srcId="{8149A190-14E6-4F71-BE91-8F05F118E1D6}" destId="{B9F599D1-45BA-4A42-BB48-241DB9DD5183}" srcOrd="3" destOrd="0" presId="urn:microsoft.com/office/officeart/2005/8/layout/vList2"/>
    <dgm:cxn modelId="{B8E310D1-B337-4EA8-A464-093400618492}" type="presParOf" srcId="{8149A190-14E6-4F71-BE91-8F05F118E1D6}" destId="{903535E8-24D2-4628-9A54-367DC80FA274}" srcOrd="4" destOrd="0" presId="urn:microsoft.com/office/officeart/2005/8/layout/vList2"/>
    <dgm:cxn modelId="{55B4C170-75B7-4CCF-9C59-44ED4AB5694F}" type="presParOf" srcId="{8149A190-14E6-4F71-BE91-8F05F118E1D6}" destId="{BC09C2B0-234E-4CCB-ADD4-D4FA2DC72A88}" srcOrd="5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6"/>
            <a:ext cx="12325350" cy="1879599"/>
          </a:xfrm>
          <a:prstGeom prst="rect">
            <a:avLst/>
          </a:prstGeom>
        </p:spPr>
        <p:txBody>
          <a:bodyPr vert="horz" lIns="91397" tIns="45697" rIns="91397" bIns="4569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6109957" y="6"/>
            <a:ext cx="12325350" cy="1879599"/>
          </a:xfrm>
          <a:prstGeom prst="rect">
            <a:avLst/>
          </a:prstGeom>
        </p:spPr>
        <p:txBody>
          <a:bodyPr vert="horz" lIns="91397" tIns="45697" rIns="91397" bIns="45697" rtlCol="0"/>
          <a:lstStyle>
            <a:lvl1pPr algn="r">
              <a:defRPr sz="1200"/>
            </a:lvl1pPr>
          </a:lstStyle>
          <a:p>
            <a:fld id="{2886B265-6243-4FC2-8C7A-CD75EC6EF5B6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4413" y="2819400"/>
            <a:ext cx="18792825" cy="1409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697" rIns="91397" bIns="4569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844800" y="17853025"/>
            <a:ext cx="22752051" cy="16913226"/>
          </a:xfrm>
          <a:prstGeom prst="rect">
            <a:avLst/>
          </a:prstGeom>
        </p:spPr>
        <p:txBody>
          <a:bodyPr vert="horz" lIns="91397" tIns="45697" rIns="91397" bIns="4569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35699707"/>
            <a:ext cx="12325350" cy="1879599"/>
          </a:xfrm>
          <a:prstGeom prst="rect">
            <a:avLst/>
          </a:prstGeom>
        </p:spPr>
        <p:txBody>
          <a:bodyPr vert="horz" lIns="91397" tIns="45697" rIns="91397" bIns="4569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6109957" y="35699707"/>
            <a:ext cx="12325350" cy="1879599"/>
          </a:xfrm>
          <a:prstGeom prst="rect">
            <a:avLst/>
          </a:prstGeom>
        </p:spPr>
        <p:txBody>
          <a:bodyPr vert="horz" lIns="91397" tIns="45697" rIns="91397" bIns="45697" rtlCol="0" anchor="b"/>
          <a:lstStyle>
            <a:lvl1pPr algn="r">
              <a:defRPr sz="1200"/>
            </a:lvl1pPr>
          </a:lstStyle>
          <a:p>
            <a:fld id="{6BE827BD-D877-4BE4-AC4B-A68CB1AFA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827BD-D877-4BE4-AC4B-A68CB1AFA02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30217414" y="21017132"/>
            <a:ext cx="7571796" cy="51769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5760" tIns="182880" rIns="365760" bIns="18288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162176" y="3105154"/>
            <a:ext cx="32251648" cy="5880100"/>
          </a:xfrm>
        </p:spPr>
        <p:txBody>
          <a:bodyPr anchor="b">
            <a:normAutofit/>
          </a:bodyPr>
          <a:lstStyle>
            <a:lvl1pPr algn="r">
              <a:defRPr sz="17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62176" y="9001120"/>
            <a:ext cx="32251648" cy="7010400"/>
          </a:xfrm>
        </p:spPr>
        <p:txBody>
          <a:bodyPr/>
          <a:lstStyle>
            <a:lvl1pPr marL="0" marR="146304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1828800" indent="0" algn="ctr">
              <a:buNone/>
            </a:lvl2pPr>
            <a:lvl3pPr marL="3657600" indent="0" algn="ctr">
              <a:buNone/>
            </a:lvl3pPr>
            <a:lvl4pPr marL="5486400" indent="0" algn="ctr">
              <a:buNone/>
            </a:lvl4pPr>
            <a:lvl5pPr marL="7315200" indent="0" algn="ctr">
              <a:buNone/>
            </a:lvl5pPr>
            <a:lvl6pPr marL="9144000" indent="0" algn="ctr">
              <a:buNone/>
            </a:lvl6pPr>
            <a:lvl7pPr marL="10972800" indent="0" algn="ctr">
              <a:buNone/>
            </a:lvl7pPr>
            <a:lvl8pPr marL="12801600" indent="0" algn="ctr">
              <a:buNone/>
            </a:lvl8pPr>
            <a:lvl9pPr marL="146304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5486400" y="24050626"/>
            <a:ext cx="23164800" cy="1460500"/>
          </a:xfrm>
        </p:spPr>
        <p:txBody>
          <a:bodyPr tIns="0" bIns="0" anchor="t"/>
          <a:lstStyle>
            <a:lvl1pPr algn="r">
              <a:defRPr sz="4000"/>
            </a:lvl1pPr>
          </a:lstStyle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86400" y="22602818"/>
            <a:ext cx="23164800" cy="1460500"/>
          </a:xfrm>
        </p:spPr>
        <p:txBody>
          <a:bodyPr tIns="0" bIns="0" anchor="b"/>
          <a:lstStyle>
            <a:lvl1pPr algn="r">
              <a:defRPr sz="44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33568988" y="23009230"/>
            <a:ext cx="2011680" cy="1460500"/>
          </a:xfrm>
        </p:spPr>
        <p:txBody>
          <a:bodyPr anchor="ctr"/>
          <a:lstStyle>
            <a:lvl1pPr algn="ctr">
              <a:defRPr sz="5200">
                <a:solidFill>
                  <a:srgbClr val="FFFFFF"/>
                </a:solidFill>
              </a:defRPr>
            </a:lvl1pPr>
          </a:lstStyle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069976"/>
            <a:ext cx="32918400" cy="55961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7531232"/>
            <a:ext cx="32918400" cy="18288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9165824" y="25920192"/>
            <a:ext cx="8534400" cy="1207008"/>
          </a:xfrm>
        </p:spPr>
        <p:txBody>
          <a:bodyPr/>
          <a:lstStyle/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25923878"/>
            <a:ext cx="17040224" cy="120332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28136" y="28138"/>
            <a:ext cx="36519728" cy="27347596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5760" tIns="182880" rIns="365760" bIns="182880" anchor="ctr"/>
          <a:lstStyle/>
          <a:p>
            <a:pPr marL="0" algn="ctr" defTabSz="3657600" rtl="0" eaLnBrk="1" latinLnBrk="0" hangingPunct="1"/>
            <a:endParaRPr kumimoji="0" lang="en-US" sz="72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30217414" y="1237960"/>
            <a:ext cx="7571796" cy="51769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5760" tIns="182880" rIns="365760" bIns="18288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822528" y="25908000"/>
            <a:ext cx="8534400" cy="1219200"/>
          </a:xfrm>
        </p:spPr>
        <p:txBody>
          <a:bodyPr/>
          <a:lstStyle/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477504" y="25923878"/>
            <a:ext cx="17040224" cy="120332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804224" y="3238498"/>
            <a:ext cx="2011680" cy="1203324"/>
          </a:xfrm>
        </p:spPr>
        <p:txBody>
          <a:bodyPr/>
          <a:lstStyle/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25875178" y="37524"/>
            <a:ext cx="10691444" cy="760084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28138"/>
            <a:ext cx="36547864" cy="27375732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085858"/>
            <a:ext cx="28956000" cy="5448300"/>
          </a:xfrm>
        </p:spPr>
        <p:txBody>
          <a:bodyPr anchor="ctr"/>
          <a:lstStyle>
            <a:lvl1pPr marL="0" algn="l">
              <a:buNone/>
              <a:defRPr sz="144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6534144"/>
            <a:ext cx="15544800" cy="9144000"/>
          </a:xfrm>
        </p:spPr>
        <p:txBody>
          <a:bodyPr anchor="t"/>
          <a:lstStyle>
            <a:lvl1pPr marL="219456" indent="0" algn="l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6889750"/>
            <a:ext cx="16154400" cy="18103852"/>
          </a:xfrm>
        </p:spPr>
        <p:txBody>
          <a:bodyPr/>
          <a:lstStyle>
            <a:lvl1pPr>
              <a:defRPr sz="104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92800" y="6889750"/>
            <a:ext cx="16154400" cy="18103852"/>
          </a:xfrm>
        </p:spPr>
        <p:txBody>
          <a:bodyPr/>
          <a:lstStyle>
            <a:lvl1pPr>
              <a:defRPr sz="104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9165824" y="25923876"/>
            <a:ext cx="8534400" cy="1207008"/>
          </a:xfrm>
        </p:spPr>
        <p:txBody>
          <a:bodyPr/>
          <a:lstStyle/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828800" y="25923876"/>
            <a:ext cx="17040224" cy="120700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358080" y="25923876"/>
            <a:ext cx="2011680" cy="1207008"/>
          </a:xfrm>
        </p:spPr>
        <p:txBody>
          <a:bodyPr/>
          <a:lstStyle/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92" y="1162928"/>
            <a:ext cx="4267200" cy="24615648"/>
          </a:xfrm>
        </p:spPr>
        <p:txBody>
          <a:bodyPr vert="vert270" anchor="b"/>
          <a:lstStyle>
            <a:lvl1pPr marL="0" algn="ctr">
              <a:defRPr sz="132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60024" y="1162928"/>
            <a:ext cx="2324096" cy="1207008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6400" b="0">
                <a:solidFill>
                  <a:schemeClr val="tx1"/>
                </a:solidFill>
              </a:defRPr>
            </a:lvl1pPr>
            <a:lvl2pPr>
              <a:buNone/>
              <a:defRPr sz="8000" b="1"/>
            </a:lvl2pPr>
            <a:lvl3pPr>
              <a:buNone/>
              <a:defRPr sz="7200" b="1"/>
            </a:lvl3pPr>
            <a:lvl4pPr>
              <a:buNone/>
              <a:defRPr sz="6400" b="1"/>
            </a:lvl4pPr>
            <a:lvl5pPr>
              <a:buNone/>
              <a:defRPr sz="64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460024" y="13708496"/>
            <a:ext cx="2324096" cy="1207008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6400" b="0">
                <a:solidFill>
                  <a:schemeClr val="tx1"/>
                </a:solidFill>
              </a:defRPr>
            </a:lvl1pPr>
            <a:lvl2pPr>
              <a:buNone/>
              <a:defRPr sz="8000" b="1"/>
            </a:lvl2pPr>
            <a:lvl3pPr>
              <a:buNone/>
              <a:defRPr sz="7200" b="1"/>
            </a:lvl3pPr>
            <a:lvl4pPr>
              <a:buNone/>
              <a:defRPr sz="6400" b="1"/>
            </a:lvl4pPr>
            <a:lvl5pPr>
              <a:buNone/>
              <a:defRPr sz="64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88920" y="1162928"/>
            <a:ext cx="27432000" cy="12070080"/>
          </a:xfrm>
        </p:spPr>
        <p:txBody>
          <a:bodyPr/>
          <a:lstStyle>
            <a:lvl1pPr algn="l">
              <a:defRPr sz="9600"/>
            </a:lvl1pPr>
            <a:lvl2pPr algn="l">
              <a:defRPr sz="8000"/>
            </a:lvl2pPr>
            <a:lvl3pPr algn="l">
              <a:defRPr sz="7200"/>
            </a:lvl3pPr>
            <a:lvl4pPr algn="l">
              <a:defRPr sz="6400"/>
            </a:lvl4pPr>
            <a:lvl5pPr algn="l">
              <a:defRPr sz="64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88920" y="13708496"/>
            <a:ext cx="27432000" cy="12070080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9165824" y="25923876"/>
            <a:ext cx="8522208" cy="1207008"/>
          </a:xfrm>
        </p:spPr>
        <p:txBody>
          <a:bodyPr/>
          <a:lstStyle/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828800" y="25923876"/>
            <a:ext cx="17044416" cy="120700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0358080" y="25932384"/>
            <a:ext cx="2011680" cy="1207008"/>
          </a:xfrm>
        </p:spPr>
        <p:txBody>
          <a:bodyPr/>
          <a:lstStyle>
            <a:lvl1pPr algn="ctr">
              <a:defRPr/>
            </a:lvl1pPr>
          </a:lstStyle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9165824" y="25923876"/>
            <a:ext cx="8534400" cy="1207008"/>
          </a:xfrm>
        </p:spPr>
        <p:txBody>
          <a:bodyPr/>
          <a:lstStyle/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828800" y="25927562"/>
            <a:ext cx="17040224" cy="120332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358080" y="25923876"/>
            <a:ext cx="2011680" cy="1207008"/>
          </a:xfrm>
        </p:spPr>
        <p:txBody>
          <a:bodyPr/>
          <a:lstStyle/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824" y="1470656"/>
            <a:ext cx="3657600" cy="23774400"/>
          </a:xfrm>
        </p:spPr>
        <p:txBody>
          <a:bodyPr vert="vert270" anchor="b"/>
          <a:lstStyle>
            <a:lvl1pPr marL="0" marR="73152" algn="r">
              <a:spcBef>
                <a:spcPts val="0"/>
              </a:spcBef>
              <a:buNone/>
              <a:defRPr sz="116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43424" y="1470656"/>
            <a:ext cx="9753600" cy="23774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5600"/>
            </a:lvl1pPr>
            <a:lvl2pPr>
              <a:buNone/>
              <a:defRPr sz="4800"/>
            </a:lvl2pPr>
            <a:lvl3pPr>
              <a:buNone/>
              <a:defRPr sz="4000"/>
            </a:lvl3pPr>
            <a:lvl4pPr>
              <a:buNone/>
              <a:defRPr sz="3600"/>
            </a:lvl4pPr>
            <a:lvl5pPr>
              <a:buNone/>
              <a:defRPr sz="36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4605000" y="1280160"/>
            <a:ext cx="21104352" cy="23957280"/>
          </a:xfrm>
        </p:spPr>
        <p:txBody>
          <a:bodyPr/>
          <a:lstStyle>
            <a:lvl1pPr>
              <a:spcBef>
                <a:spcPts val="0"/>
              </a:spcBef>
              <a:defRPr sz="12000"/>
            </a:lvl1pPr>
            <a:lvl2pPr>
              <a:defRPr sz="104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5115904" y="26224992"/>
            <a:ext cx="8534400" cy="1207008"/>
          </a:xfrm>
        </p:spPr>
        <p:txBody>
          <a:bodyPr/>
          <a:lstStyle>
            <a:lvl1pPr>
              <a:defRPr sz="3600"/>
            </a:lvl1pPr>
          </a:lstStyle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3424" y="26224992"/>
            <a:ext cx="20572480" cy="1207008"/>
          </a:xfrm>
        </p:spPr>
        <p:txBody>
          <a:bodyPr/>
          <a:lstStyle>
            <a:lvl1pPr>
              <a:defRPr sz="36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3642304" y="26224992"/>
            <a:ext cx="2011680" cy="1207008"/>
          </a:xfrm>
        </p:spPr>
        <p:txBody>
          <a:bodyPr/>
          <a:lstStyle>
            <a:lvl1pPr>
              <a:defRPr sz="3600"/>
            </a:lvl1pPr>
          </a:lstStyle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824" y="603584"/>
            <a:ext cx="3657600" cy="25603200"/>
          </a:xfrm>
        </p:spPr>
        <p:txBody>
          <a:bodyPr vert="vert270" anchor="b"/>
          <a:lstStyle>
            <a:lvl1pPr marL="0" algn="l">
              <a:buNone/>
              <a:defRPr sz="12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52948" y="1495864"/>
            <a:ext cx="29333952" cy="219456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128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0" y="23469600"/>
            <a:ext cx="29333952" cy="27432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4432768" y="26224992"/>
            <a:ext cx="8412480" cy="1207008"/>
          </a:xfrm>
        </p:spPr>
        <p:txBody>
          <a:bodyPr/>
          <a:lstStyle>
            <a:lvl1pPr>
              <a:defRPr sz="3600"/>
            </a:lvl1pPr>
          </a:lstStyle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1728" y="26228676"/>
            <a:ext cx="19792288" cy="1207008"/>
          </a:xfrm>
        </p:spPr>
        <p:txBody>
          <a:bodyPr/>
          <a:lstStyle>
            <a:lvl1pPr>
              <a:defRPr sz="36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2868768" y="26224992"/>
            <a:ext cx="1463040" cy="1207008"/>
          </a:xfrm>
        </p:spPr>
        <p:txBody>
          <a:bodyPr/>
          <a:lstStyle>
            <a:lvl1pPr algn="ctr">
              <a:defRPr sz="3600"/>
            </a:lvl1pPr>
          </a:lstStyle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127200" y="1524000"/>
            <a:ext cx="7620000" cy="219456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524000"/>
            <a:ext cx="24993600" cy="219456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28136" y="56274"/>
            <a:ext cx="36519728" cy="27347596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5760" tIns="182880" rIns="365760" bIns="182880"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28138"/>
            <a:ext cx="36547864" cy="27375732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25875178" y="19793640"/>
            <a:ext cx="10691444" cy="760084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828800" y="1069976"/>
            <a:ext cx="32918400" cy="5596128"/>
          </a:xfrm>
          <a:prstGeom prst="rect">
            <a:avLst/>
          </a:prstGeom>
        </p:spPr>
        <p:txBody>
          <a:bodyPr vert="horz" lIns="365760" tIns="182880" rIns="365760" bIns="18288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828800" y="7531232"/>
            <a:ext cx="32918400" cy="18288000"/>
          </a:xfrm>
          <a:prstGeom prst="rect">
            <a:avLst/>
          </a:prstGeom>
        </p:spPr>
        <p:txBody>
          <a:bodyPr vert="horz" lIns="365760" tIns="182880" rIns="365760" bIns="182880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19165824" y="25923876"/>
            <a:ext cx="8534400" cy="1207008"/>
          </a:xfrm>
          <a:prstGeom prst="rect">
            <a:avLst/>
          </a:prstGeom>
        </p:spPr>
        <p:txBody>
          <a:bodyPr vert="horz" lIns="365760" tIns="182880" rIns="365760" bIns="182880" anchor="b"/>
          <a:lstStyle>
            <a:lvl1pPr algn="l" eaLnBrk="1" latinLnBrk="0" hangingPunct="1">
              <a:defRPr kumimoji="0" sz="4000" b="0">
                <a:solidFill>
                  <a:schemeClr val="tx1"/>
                </a:solidFill>
              </a:defRPr>
            </a:lvl1pPr>
          </a:lstStyle>
          <a:p>
            <a:fld id="{47468BA4-EABE-4792-AF47-F82A95345AC3}" type="datetimeFigureOut">
              <a:rPr lang="en-US" smtClean="0"/>
              <a:pPr/>
              <a:t>07/31/2008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828800" y="25927562"/>
            <a:ext cx="17040224" cy="1203324"/>
          </a:xfrm>
          <a:prstGeom prst="rect">
            <a:avLst/>
          </a:prstGeom>
        </p:spPr>
        <p:txBody>
          <a:bodyPr vert="horz" lIns="365760" tIns="182880" rIns="365760" bIns="182880" anchor="b"/>
          <a:lstStyle>
            <a:lvl1pPr algn="r" eaLnBrk="1" latinLnBrk="0" hangingPunct="1">
              <a:defRPr kumimoji="0" sz="4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30358080" y="25923876"/>
            <a:ext cx="2011680" cy="1207008"/>
          </a:xfrm>
          <a:prstGeom prst="rect">
            <a:avLst/>
          </a:prstGeom>
        </p:spPr>
        <p:txBody>
          <a:bodyPr vert="horz" lIns="365760" tIns="182880" rIns="365760" bIns="182880" anchor="b"/>
          <a:lstStyle>
            <a:lvl1pPr algn="ctr" eaLnBrk="1" latinLnBrk="0" hangingPunct="1">
              <a:defRPr kumimoji="0" sz="4800">
                <a:solidFill>
                  <a:schemeClr val="tx1"/>
                </a:solidFill>
              </a:defRPr>
            </a:lvl1pPr>
          </a:lstStyle>
          <a:p>
            <a:fld id="{E7CD11B5-5DC6-44D8-937C-333941645C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marL="1938528" algn="l" rtl="0" eaLnBrk="1" latinLnBrk="0" hangingPunct="1">
        <a:spcBef>
          <a:spcPct val="0"/>
        </a:spcBef>
        <a:buNone/>
        <a:defRPr kumimoji="0" sz="168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92224" indent="-1536192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1200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14300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10400" kern="1200">
          <a:solidFill>
            <a:schemeClr val="tx1"/>
          </a:solidFill>
          <a:latin typeface="+mn-lt"/>
          <a:ea typeface="+mn-ea"/>
          <a:cs typeface="+mn-cs"/>
        </a:defRPr>
      </a:lvl2pPr>
      <a:lvl3pPr marL="4425696" indent="-9144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indent="-841248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0" indent="-841248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760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indent="-841248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8339328" indent="-841248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9144000" indent="-73152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0058400" indent="-73152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6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chart" Target="../charts/chart2.xml"/><Relationship Id="rId3" Type="http://schemas.openxmlformats.org/officeDocument/2006/relationships/notesSlide" Target="../notesSlides/notesSlide1.xml"/><Relationship Id="rId7" Type="http://schemas.openxmlformats.org/officeDocument/2006/relationships/diagramLayout" Target="../diagrams/layout1.xml"/><Relationship Id="rId12" Type="http://schemas.openxmlformats.org/officeDocument/2006/relationships/chart" Target="../charts/chart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diagramData" Target="../diagrams/data1.xml"/><Relationship Id="rId11" Type="http://schemas.openxmlformats.org/officeDocument/2006/relationships/image" Target="../media/image5.jpeg"/><Relationship Id="rId5" Type="http://schemas.openxmlformats.org/officeDocument/2006/relationships/package" Target="../embeddings/Microsoft_Office_PowerPoint_Presentation1.pptx"/><Relationship Id="rId10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diagramColors" Target="../diagrams/colors1.xml"/><Relationship Id="rId1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886200"/>
            <a:ext cx="7315200" cy="7010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>
            <a:noAutofit/>
          </a:bodyPr>
          <a:lstStyle/>
          <a:p>
            <a:r>
              <a:rPr lang="en-US" sz="3200" b="1" dirty="0" smtClean="0"/>
              <a:t>Abstract</a:t>
            </a:r>
          </a:p>
          <a:p>
            <a:r>
              <a:rPr lang="en-US" sz="2000" dirty="0" smtClean="0"/>
              <a:t>The </a:t>
            </a:r>
            <a:r>
              <a:rPr lang="en-US" sz="2000" dirty="0"/>
              <a:t>objective of our research project is to develop a lightweight mobile autonomous robot that approaches the level of capability and efficiency of biological agents to function as a </a:t>
            </a:r>
            <a:r>
              <a:rPr lang="en-US" sz="2000" dirty="0" smtClean="0"/>
              <a:t>test bed </a:t>
            </a:r>
            <a:r>
              <a:rPr lang="en-US" sz="2000" dirty="0"/>
              <a:t>for novel paradigms of behavioral control (cognition). Swarms of these small robots could replace large, expensive robots as a </a:t>
            </a:r>
            <a:r>
              <a:rPr lang="en-US" sz="2000" dirty="0" smtClean="0"/>
              <a:t>more  effective, economical </a:t>
            </a:r>
            <a:r>
              <a:rPr lang="en-US" sz="2000" dirty="0"/>
              <a:t>solution in applications such as search and rescue, surveillance, and planetary exploration.  To build our robot, we transform a small remote-controlled </a:t>
            </a:r>
            <a:r>
              <a:rPr lang="en-US" sz="2000" dirty="0" smtClean="0"/>
              <a:t>vehicle </a:t>
            </a:r>
            <a:r>
              <a:rPr lang="en-US" sz="2000" dirty="0"/>
              <a:t>into a lightweight chassis by measuring the pulse width modulated control signals and replicating them on a </a:t>
            </a:r>
            <a:r>
              <a:rPr lang="en-US" sz="2000" dirty="0" smtClean="0"/>
              <a:t>digital signal processor (DSP) </a:t>
            </a:r>
            <a:r>
              <a:rPr lang="en-US" sz="2000" dirty="0"/>
              <a:t>for autonomous control using C-language programs. In order to easily program the DSP, we develop an infrastructure for communication between a computer and the DSP. Additionally, we interface a compass module, two ultrasonic </a:t>
            </a:r>
            <a:r>
              <a:rPr lang="en-US" sz="2000" dirty="0" smtClean="0"/>
              <a:t>distance sensors, </a:t>
            </a:r>
            <a:r>
              <a:rPr lang="en-US" sz="2000" dirty="0"/>
              <a:t>and a tri-axis accelerometer with the DSP to increase the maneuverability of the robot. The result is a highly effective and capable </a:t>
            </a:r>
            <a:r>
              <a:rPr lang="en-US" sz="2000" dirty="0" smtClean="0"/>
              <a:t>research platform for experimental artificial intelligence.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164800" y="3886200"/>
            <a:ext cx="12877800" cy="7010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>
            <a:noAutofit/>
          </a:bodyPr>
          <a:lstStyle/>
          <a:p>
            <a:r>
              <a:rPr lang="en-US" sz="3200" b="1" dirty="0" smtClean="0"/>
              <a:t>Survey of Modern Robots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848600" y="3886200"/>
            <a:ext cx="4572000" cy="7010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>
            <a:noAutofit/>
          </a:bodyPr>
          <a:lstStyle/>
          <a:p>
            <a:r>
              <a:rPr lang="en-US" sz="3200" b="1" dirty="0" smtClean="0"/>
              <a:t>Introduction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/>
              <a:t> Objective</a:t>
            </a:r>
            <a:r>
              <a:rPr lang="en-US" sz="2000" dirty="0" smtClean="0"/>
              <a:t>: to develop an autonomous mobile robot to be used as a test bed for lightweight artificial intelligence (AI)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/>
              <a:t> First goal</a:t>
            </a:r>
            <a:r>
              <a:rPr lang="en-US" sz="2000" dirty="0" smtClean="0"/>
              <a:t>: develop an interface between a computer and a digital signal processor (DSP) in order to create a highly efficient, easily programmable, capable cognition for the robot</a:t>
            </a:r>
          </a:p>
          <a:p>
            <a:pPr marL="914400" lvl="1">
              <a:buFont typeface="Arial" pitchFamily="34" charset="0"/>
              <a:buChar char="•"/>
            </a:pPr>
            <a:r>
              <a:rPr lang="en-US" sz="2000" dirty="0" smtClean="0"/>
              <a:t> System should allow for large range of sensors to be  attached and programmed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/>
              <a:t> Second goal</a:t>
            </a:r>
            <a:r>
              <a:rPr lang="en-US" sz="2000" dirty="0" smtClean="0"/>
              <a:t>: develop a small, lightweight chassis to hold the DSP and test algorithms </a:t>
            </a:r>
          </a:p>
          <a:p>
            <a:pPr marL="914400" lvl="1">
              <a:buFont typeface="Arial" pitchFamily="34" charset="0"/>
              <a:buChar char="•"/>
            </a:pPr>
            <a:r>
              <a:rPr lang="en-US" sz="2000" b="1" dirty="0" smtClean="0"/>
              <a:t> </a:t>
            </a:r>
            <a:r>
              <a:rPr lang="en-US" sz="2000" dirty="0" smtClean="0"/>
              <a:t> Remote-controlled car is autonomous when DSP is mounted</a:t>
            </a:r>
            <a:endParaRPr lang="en-US" sz="2000" b="1" dirty="0" smtClean="0"/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</p:txBody>
      </p:sp>
      <p:sp>
        <p:nvSpPr>
          <p:cNvPr id="58" name="TextBox 57"/>
          <p:cNvSpPr txBox="1"/>
          <p:nvPr/>
        </p:nvSpPr>
        <p:spPr>
          <a:xfrm>
            <a:off x="22174200" y="19659600"/>
            <a:ext cx="7391400" cy="6705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>
            <a:noAutofit/>
          </a:bodyPr>
          <a:lstStyle/>
          <a:p>
            <a:r>
              <a:rPr lang="en-US" sz="3200" b="1" dirty="0" smtClean="0"/>
              <a:t>Conclusion and Future Work</a:t>
            </a:r>
            <a:endParaRPr lang="en-US" sz="3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9870400" y="19659600"/>
            <a:ext cx="6172200" cy="6705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>
            <a:noAutofit/>
          </a:bodyPr>
          <a:lstStyle/>
          <a:p>
            <a:r>
              <a:rPr lang="en-US" sz="3200" b="1" dirty="0" smtClean="0"/>
              <a:t>References</a:t>
            </a:r>
            <a:endParaRPr lang="en-US" sz="3200" b="1" dirty="0"/>
          </a:p>
        </p:txBody>
      </p:sp>
      <p:pic>
        <p:nvPicPr>
          <p:cNvPr id="36" name="Picture 125" descr="NSF_logo_large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594800" y="685800"/>
            <a:ext cx="1501776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42"/>
          <p:cNvSpPr txBox="1"/>
          <p:nvPr/>
        </p:nvSpPr>
        <p:spPr>
          <a:xfrm>
            <a:off x="2286000" y="533400"/>
            <a:ext cx="3208020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6000" b="1" dirty="0" smtClean="0"/>
              <a:t>TOWARDS A LIGHTWEIGHT</a:t>
            </a:r>
            <a:r>
              <a:rPr lang="en-US" sz="6000" b="1" smtClean="0"/>
              <a:t>, HIGHLY CAPABLE </a:t>
            </a:r>
            <a:r>
              <a:rPr lang="en-US" sz="6000" b="1" dirty="0" smtClean="0"/>
              <a:t>MOBILE GROUND-BASED AGENT AS A RESEARCH PLATFORM FOR EXPERIMENTAL ARTIFICIAL INTELLIGENCE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79600" y="26593800"/>
            <a:ext cx="9448800" cy="70788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defTabSz="4284664"/>
            <a:r>
              <a:rPr lang="en-US" sz="2000" i="1" dirty="0" smtClean="0">
                <a:solidFill>
                  <a:srgbClr val="FFFFFF"/>
                </a:solidFill>
              </a:rPr>
              <a:t>Electrical Engineering Research Applications to Homeland Security</a:t>
            </a:r>
          </a:p>
          <a:p>
            <a:pPr defTabSz="4284664"/>
            <a:r>
              <a:rPr lang="en-US" sz="2000" i="1" dirty="0" smtClean="0">
                <a:solidFill>
                  <a:srgbClr val="FFFFFF"/>
                </a:solidFill>
              </a:rPr>
              <a:t>National Science Foundation Research Experiences for Undergraduates</a:t>
            </a:r>
            <a:endParaRPr lang="en-US" sz="2000" i="1" dirty="0"/>
          </a:p>
        </p:txBody>
      </p:sp>
      <p:sp>
        <p:nvSpPr>
          <p:cNvPr id="48" name="TextBox 47"/>
          <p:cNvSpPr txBox="1"/>
          <p:nvPr/>
        </p:nvSpPr>
        <p:spPr>
          <a:xfrm>
            <a:off x="0" y="26508670"/>
            <a:ext cx="11125200" cy="9233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i="1" dirty="0" smtClean="0">
                <a:solidFill>
                  <a:srgbClr val="FFFFFF"/>
                </a:solidFill>
              </a:rPr>
              <a:t>Department of Electrical and Computer Engineering</a:t>
            </a:r>
          </a:p>
          <a:p>
            <a:pPr>
              <a:lnSpc>
                <a:spcPct val="90000"/>
              </a:lnSpc>
            </a:pPr>
            <a:r>
              <a:rPr lang="en-US" sz="2000" i="1" dirty="0" smtClean="0">
                <a:solidFill>
                  <a:srgbClr val="FFFFFF"/>
                </a:solidFill>
              </a:rPr>
              <a:t>Texas A&amp;M University</a:t>
            </a:r>
          </a:p>
          <a:p>
            <a:pPr>
              <a:lnSpc>
                <a:spcPct val="90000"/>
              </a:lnSpc>
            </a:pPr>
            <a:r>
              <a:rPr lang="en-US" sz="2000" i="1" dirty="0" smtClean="0">
                <a:solidFill>
                  <a:srgbClr val="FFFFFF"/>
                </a:solidFill>
              </a:rPr>
              <a:t>College Station, TX 77843-3128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0600" y="2590800"/>
            <a:ext cx="7315200" cy="89255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2800" dirty="0" smtClean="0"/>
              <a:t>Gabriella Geletzke</a:t>
            </a:r>
          </a:p>
          <a:p>
            <a:pPr algn="ctr"/>
            <a:r>
              <a:rPr lang="en-US" sz="2400" dirty="0" smtClean="0"/>
              <a:t>University of Tulsa Undergraduate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8077200" y="2590800"/>
            <a:ext cx="7162800" cy="89255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2800" dirty="0" smtClean="0"/>
              <a:t>Aditya Mahadevan</a:t>
            </a:r>
          </a:p>
          <a:p>
            <a:pPr algn="ctr"/>
            <a:r>
              <a:rPr lang="en-US" sz="2400" dirty="0" smtClean="0"/>
              <a:t>Texas A&amp;M Undergraduate</a:t>
            </a:r>
            <a:endParaRPr lang="en-US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15011400" y="2590800"/>
            <a:ext cx="6858000" cy="89255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2800" dirty="0" smtClean="0"/>
              <a:t>Brett Sutton</a:t>
            </a:r>
          </a:p>
          <a:p>
            <a:pPr algn="ctr"/>
            <a:r>
              <a:rPr lang="en-US" sz="2400" dirty="0" smtClean="0"/>
              <a:t>Texas A&amp;M Undergraduate</a:t>
            </a:r>
            <a:endParaRPr lang="en-US" sz="2400" dirty="0"/>
          </a:p>
        </p:txBody>
      </p:sp>
      <p:sp>
        <p:nvSpPr>
          <p:cNvPr id="59" name="TextBox 58"/>
          <p:cNvSpPr txBox="1"/>
          <p:nvPr/>
        </p:nvSpPr>
        <p:spPr>
          <a:xfrm>
            <a:off x="29260800" y="2590800"/>
            <a:ext cx="6629400" cy="89255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2800" dirty="0" smtClean="0"/>
              <a:t>Dr. Takis Zourntos</a:t>
            </a:r>
          </a:p>
          <a:p>
            <a:pPr algn="ctr"/>
            <a:r>
              <a:rPr lang="en-US" sz="2400" dirty="0" smtClean="0"/>
              <a:t>Texas  A&amp;M Faculty Advisor</a:t>
            </a:r>
            <a:endParaRPr lang="en-US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22402800" y="2590800"/>
            <a:ext cx="6477000" cy="89255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2800" dirty="0" smtClean="0"/>
              <a:t>Aaron Hill</a:t>
            </a:r>
          </a:p>
          <a:p>
            <a:pPr algn="ctr"/>
            <a:r>
              <a:rPr lang="en-US" sz="2400" dirty="0" smtClean="0"/>
              <a:t>Texas A&amp;M Graduate Student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26212800" y="11125200"/>
            <a:ext cx="9829800" cy="822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>
            <a:noAutofit/>
          </a:bodyPr>
          <a:lstStyle/>
          <a:p>
            <a:r>
              <a:rPr lang="en-US" sz="3200" b="1" dirty="0" smtClean="0"/>
              <a:t> Chassis</a:t>
            </a:r>
            <a:endParaRPr lang="en-US" sz="3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6161657" y="13374688"/>
            <a:ext cx="3802743" cy="135101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1"/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04800" y="11125200"/>
            <a:ext cx="8915400" cy="822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Desktop to Microchip Interconnection</a:t>
            </a:r>
          </a:p>
          <a:p>
            <a:endParaRPr lang="en-US" sz="3200" dirty="0" smtClean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68" name="Object 6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71500" y="12268200"/>
          <a:ext cx="8382001" cy="6477000"/>
        </p:xfrm>
        <a:graphic>
          <a:graphicData uri="http://schemas.openxmlformats.org/presentationml/2006/ole">
            <p:oleObj spid="_x0000_s3075" name="Presentation" r:id="rId5" imgW="4648977" imgH="3485558" progId="PowerPoint.Show.12">
              <p:embed/>
            </p:oleObj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9728200" y="11125200"/>
            <a:ext cx="6248400" cy="822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>
            <a:noAutofit/>
          </a:bodyPr>
          <a:lstStyle/>
          <a:p>
            <a:r>
              <a:rPr lang="en-US" sz="3200" b="1" dirty="0" smtClean="0"/>
              <a:t>Sensors</a:t>
            </a:r>
            <a:endParaRPr lang="en-US" sz="3200" b="1" dirty="0"/>
          </a:p>
        </p:txBody>
      </p:sp>
      <p:graphicFrame>
        <p:nvGraphicFramePr>
          <p:cNvPr id="74" name="Diagram 73"/>
          <p:cNvGraphicFramePr/>
          <p:nvPr/>
        </p:nvGraphicFramePr>
        <p:xfrm>
          <a:off x="9906000" y="11658600"/>
          <a:ext cx="5334000" cy="777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16484600" y="11125200"/>
            <a:ext cx="9220200" cy="822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>
            <a:noAutofit/>
          </a:bodyPr>
          <a:lstStyle/>
          <a:p>
            <a:r>
              <a:rPr lang="en-US" sz="3200" b="1" dirty="0" smtClean="0"/>
              <a:t>Development System</a:t>
            </a:r>
            <a:endParaRPr lang="en-US" sz="3200" b="1" dirty="0"/>
          </a:p>
        </p:txBody>
      </p:sp>
      <p:pic>
        <p:nvPicPr>
          <p:cNvPr id="75" name="Picture 74" descr="dev-suite-flow2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41800" y="11811000"/>
            <a:ext cx="8305800" cy="7201801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12649200" y="3886200"/>
            <a:ext cx="10287000" cy="7010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3200" b="1" dirty="0" smtClean="0"/>
              <a:t>Background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Robotic applications: </a:t>
            </a:r>
            <a:r>
              <a:rPr lang="en-US" sz="2000" b="1" dirty="0" smtClean="0"/>
              <a:t>planetary exploration</a:t>
            </a:r>
            <a:r>
              <a:rPr lang="en-US" sz="2000" dirty="0" smtClean="0"/>
              <a:t>, </a:t>
            </a:r>
            <a:r>
              <a:rPr lang="en-US" sz="2000" b="1" dirty="0" smtClean="0"/>
              <a:t>surveillance</a:t>
            </a:r>
            <a:r>
              <a:rPr lang="en-US" sz="2000" dirty="0" smtClean="0"/>
              <a:t>, </a:t>
            </a:r>
            <a:r>
              <a:rPr lang="en-US" sz="2000" b="1" dirty="0" smtClean="0"/>
              <a:t>search and rescue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Problem: modern robots do not compare in </a:t>
            </a:r>
            <a:r>
              <a:rPr lang="en-US" sz="2000" b="1" dirty="0" smtClean="0"/>
              <a:t>capability</a:t>
            </a:r>
            <a:r>
              <a:rPr lang="en-US" sz="2000" dirty="0" smtClean="0"/>
              <a:t> and </a:t>
            </a:r>
            <a:r>
              <a:rPr lang="en-US" sz="2000" b="1" dirty="0" smtClean="0"/>
              <a:t>efficiency </a:t>
            </a:r>
            <a:r>
              <a:rPr lang="en-US" sz="2000" dirty="0" smtClean="0"/>
              <a:t>of </a:t>
            </a:r>
            <a:r>
              <a:rPr lang="en-US" sz="2000" b="1" dirty="0" smtClean="0"/>
              <a:t>biological agents </a:t>
            </a:r>
          </a:p>
          <a:p>
            <a:pPr marL="914400" lvl="1">
              <a:buFont typeface="Arial" pitchFamily="34" charset="0"/>
              <a:buChar char="•"/>
            </a:pPr>
            <a:r>
              <a:rPr lang="en-US" sz="2000" dirty="0" smtClean="0"/>
              <a:t> Example: Bees </a:t>
            </a:r>
            <a:r>
              <a:rPr lang="en-US" sz="2000" dirty="0" smtClean="0">
                <a:sym typeface="Wingdings"/>
              </a:rPr>
              <a:t></a:t>
            </a:r>
            <a:r>
              <a:rPr lang="en-US" sz="2000" dirty="0" smtClean="0"/>
              <a:t> lightweight, low power systems that seek targets, avoid obstacles, build nests, and communicate </a:t>
            </a:r>
          </a:p>
          <a:p>
            <a:pPr lvl="0">
              <a:buFont typeface="Arial" pitchFamily="34" charset="0"/>
              <a:buChar char="•"/>
            </a:pPr>
            <a:r>
              <a:rPr lang="en-US" sz="2000" b="1" dirty="0" smtClean="0"/>
              <a:t>Swarms</a:t>
            </a:r>
            <a:r>
              <a:rPr lang="en-US" sz="2000" dirty="0" smtClean="0"/>
              <a:t> of small autonomous robots could be a more</a:t>
            </a:r>
            <a:r>
              <a:rPr lang="en-US" sz="2000" b="1" dirty="0" smtClean="0"/>
              <a:t> effective, economical </a:t>
            </a:r>
            <a:r>
              <a:rPr lang="en-US" sz="2000" dirty="0" smtClean="0"/>
              <a:t>solution than a single large robot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Diverse research approaches to better robots </a:t>
            </a:r>
          </a:p>
          <a:p>
            <a:pPr marL="914400" lvl="1"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/>
              <a:t>Physical biological mimicry </a:t>
            </a:r>
            <a:r>
              <a:rPr lang="en-US" sz="2000" dirty="0" smtClean="0">
                <a:sym typeface="Wingdings"/>
              </a:rPr>
              <a:t></a:t>
            </a:r>
            <a:r>
              <a:rPr lang="en-US" sz="2000" dirty="0" smtClean="0"/>
              <a:t> snail, gecko, fly, bat , cockroach </a:t>
            </a:r>
          </a:p>
          <a:p>
            <a:pPr marL="914400" lvl="1"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/>
              <a:t>Sensing</a:t>
            </a:r>
            <a:r>
              <a:rPr lang="en-US" sz="2000" dirty="0" smtClean="0"/>
              <a:t>  </a:t>
            </a:r>
            <a:r>
              <a:rPr lang="en-US" sz="2000" dirty="0" smtClean="0">
                <a:sym typeface="Wingdings"/>
              </a:rPr>
              <a:t></a:t>
            </a:r>
            <a:r>
              <a:rPr lang="en-US" sz="2000" dirty="0" smtClean="0"/>
              <a:t> bomb disposal, casualty detection, surveillance and reconnaissance </a:t>
            </a:r>
          </a:p>
          <a:p>
            <a:pPr marL="914400" lvl="1"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/>
              <a:t>Artificial intelligence </a:t>
            </a:r>
            <a:r>
              <a:rPr lang="en-US" sz="2000" dirty="0" smtClean="0">
                <a:sym typeface="Wingdings"/>
              </a:rPr>
              <a:t></a:t>
            </a:r>
            <a:r>
              <a:rPr lang="en-US" sz="2000" dirty="0" smtClean="0"/>
              <a:t>environment mapping, cooperation between multiple robots, obstacle avoidance, and target seeking </a:t>
            </a:r>
          </a:p>
          <a:p>
            <a:pPr lvl="1"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49" name="TextBox 48"/>
          <p:cNvSpPr txBox="1"/>
          <p:nvPr/>
        </p:nvSpPr>
        <p:spPr>
          <a:xfrm>
            <a:off x="12954000" y="8915400"/>
            <a:ext cx="9753600" cy="1015663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 combination of high levels of </a:t>
            </a:r>
            <a:r>
              <a:rPr lang="en-US" sz="2000" b="1" dirty="0" smtClean="0">
                <a:solidFill>
                  <a:schemeClr val="bg1"/>
                </a:solidFill>
              </a:rPr>
              <a:t>capability</a:t>
            </a:r>
            <a:r>
              <a:rPr lang="en-US" sz="2000" dirty="0" smtClean="0">
                <a:solidFill>
                  <a:schemeClr val="bg1"/>
                </a:solidFill>
              </a:rPr>
              <a:t> and </a:t>
            </a:r>
            <a:r>
              <a:rPr lang="en-US" sz="2000" b="1" dirty="0" smtClean="0">
                <a:solidFill>
                  <a:schemeClr val="bg1"/>
                </a:solidFill>
              </a:rPr>
              <a:t>efficiency</a:t>
            </a:r>
            <a:r>
              <a:rPr lang="en-US" sz="2000" dirty="0" smtClean="0">
                <a:solidFill>
                  <a:schemeClr val="bg1"/>
                </a:solidFill>
              </a:rPr>
              <a:t> (size, power consumption) rivaling that of </a:t>
            </a:r>
            <a:r>
              <a:rPr lang="en-US" sz="2000" b="1" dirty="0" smtClean="0">
                <a:solidFill>
                  <a:schemeClr val="bg1"/>
                </a:solidFill>
              </a:rPr>
              <a:t>biological agents </a:t>
            </a:r>
            <a:r>
              <a:rPr lang="en-US" sz="2000" dirty="0" smtClean="0">
                <a:solidFill>
                  <a:schemeClr val="bg1"/>
                </a:solidFill>
              </a:rPr>
              <a:t>would allow robots to accomplish a far </a:t>
            </a:r>
            <a:r>
              <a:rPr lang="en-US" sz="2000" b="1" dirty="0" smtClean="0">
                <a:solidFill>
                  <a:schemeClr val="bg1"/>
                </a:solidFill>
              </a:rPr>
              <a:t>greater range of tasks </a:t>
            </a:r>
            <a:r>
              <a:rPr lang="en-US" sz="2000" dirty="0" smtClean="0">
                <a:solidFill>
                  <a:schemeClr val="bg1"/>
                </a:solidFill>
              </a:rPr>
              <a:t>autonomously at a smaller cost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98" name="Table 97"/>
          <p:cNvGraphicFramePr>
            <a:graphicFrameLocks noGrp="1"/>
          </p:cNvGraphicFramePr>
          <p:nvPr/>
        </p:nvGraphicFramePr>
        <p:xfrm>
          <a:off x="23317200" y="4495800"/>
          <a:ext cx="12420599" cy="6159731"/>
        </p:xfrm>
        <a:graphic>
          <a:graphicData uri="http://schemas.openxmlformats.org/drawingml/2006/table">
            <a:tbl>
              <a:tblPr/>
              <a:tblGrid>
                <a:gridCol w="2192742"/>
                <a:gridCol w="1444541"/>
                <a:gridCol w="750668"/>
                <a:gridCol w="1293915"/>
                <a:gridCol w="809932"/>
                <a:gridCol w="1474176"/>
                <a:gridCol w="4454625"/>
              </a:tblGrid>
              <a:tr h="7224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Robot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Autonomy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Physical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Biomimicry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Comments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96149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Test Bed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TAMU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142 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Team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Losi Micro-T chassis with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Blackfin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DSP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 function as test bed for new AI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89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Stickybot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Stanford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370 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Gecko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Artificial feet utilize van der Waals forces to climb walls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4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RoboSnail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 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Snail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Exploits fluid properties of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Laponite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slime in a way similar to marine snails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4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Morphing Micro Air and Land Vehicle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Case Western Reserve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Semi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 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Bat, Cockroach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Stealthy,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maneuverable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successfully transitions from flying to walking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41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Robot Flea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UC Berkley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mg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Flea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Solar-powered,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jumps 30 times its height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41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Spirit Rover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118 kg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Explores Mars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4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The Swarm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kg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Many robots (10 - 10,000) coordinate to accomplish tasks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4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Flying Insect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Harvard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 mg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Uses small-scale aerodynamics by replicating wing trajectories of real fly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3" name="TextBox 102"/>
          <p:cNvSpPr txBox="1"/>
          <p:nvPr/>
        </p:nvSpPr>
        <p:spPr>
          <a:xfrm>
            <a:off x="304800" y="19659600"/>
            <a:ext cx="5867400" cy="6705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3200" b="1" dirty="0" smtClean="0"/>
              <a:t>Pulse Width Modulation</a:t>
            </a:r>
          </a:p>
          <a:p>
            <a:endParaRPr lang="en-US" sz="3200" b="1" dirty="0"/>
          </a:p>
        </p:txBody>
      </p:sp>
      <p:pic>
        <p:nvPicPr>
          <p:cNvPr id="64" name="Picture 254" descr="headerlogo"/>
          <p:cNvPicPr>
            <a:picLocks noChangeAspect="1" noChangeArrowheads="1"/>
          </p:cNvPicPr>
          <p:nvPr/>
        </p:nvPicPr>
        <p:blipFill>
          <a:blip r:embed="rId11"/>
          <a:srcRect r="84891"/>
          <a:stretch>
            <a:fillRect/>
          </a:stretch>
        </p:blipFill>
        <p:spPr bwMode="auto">
          <a:xfrm>
            <a:off x="609600" y="685800"/>
            <a:ext cx="1447800" cy="1447800"/>
          </a:xfrm>
          <a:prstGeom prst="ellipse">
            <a:avLst/>
          </a:prstGeom>
          <a:noFill/>
        </p:spPr>
      </p:pic>
      <p:sp>
        <p:nvSpPr>
          <p:cNvPr id="61" name="TextBox 60"/>
          <p:cNvSpPr txBox="1"/>
          <p:nvPr/>
        </p:nvSpPr>
        <p:spPr>
          <a:xfrm>
            <a:off x="6477000" y="19659600"/>
            <a:ext cx="15392400" cy="6705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>
            <a:noAutofit/>
          </a:bodyPr>
          <a:lstStyle/>
          <a:p>
            <a:r>
              <a:rPr lang="en-US" sz="3200" b="1" dirty="0" smtClean="0"/>
              <a:t>Control Signals</a:t>
            </a:r>
            <a:endParaRPr lang="en-US" sz="3200" b="1" dirty="0"/>
          </a:p>
        </p:txBody>
      </p:sp>
      <p:grpSp>
        <p:nvGrpSpPr>
          <p:cNvPr id="179" name="Group 178"/>
          <p:cNvGrpSpPr/>
          <p:nvPr/>
        </p:nvGrpSpPr>
        <p:grpSpPr>
          <a:xfrm>
            <a:off x="6743700" y="20702693"/>
            <a:ext cx="14859000" cy="4619413"/>
            <a:chOff x="6858000" y="20702693"/>
            <a:chExt cx="14859000" cy="4619413"/>
          </a:xfrm>
        </p:grpSpPr>
        <p:graphicFrame>
          <p:nvGraphicFramePr>
            <p:cNvPr id="70" name="Chart 69"/>
            <p:cNvGraphicFramePr>
              <a:graphicFrameLocks/>
            </p:cNvGraphicFramePr>
            <p:nvPr/>
          </p:nvGraphicFramePr>
          <p:xfrm>
            <a:off x="14325600" y="20702693"/>
            <a:ext cx="7391400" cy="46194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graphicFrame>
          <p:nvGraphicFramePr>
            <p:cNvPr id="71" name="Chart 70"/>
            <p:cNvGraphicFramePr>
              <a:graphicFrameLocks/>
            </p:cNvGraphicFramePr>
            <p:nvPr/>
          </p:nvGraphicFramePr>
          <p:xfrm>
            <a:off x="6858000" y="20702693"/>
            <a:ext cx="7162800" cy="46194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</p:grpSp>
      <p:cxnSp>
        <p:nvCxnSpPr>
          <p:cNvPr id="86" name="Straight Arrow Connector 85"/>
          <p:cNvCxnSpPr/>
          <p:nvPr/>
        </p:nvCxnSpPr>
        <p:spPr>
          <a:xfrm>
            <a:off x="9296400" y="24384000"/>
            <a:ext cx="1752600" cy="1588"/>
          </a:xfrm>
          <a:prstGeom prst="straightConnector1">
            <a:avLst/>
          </a:prstGeom>
          <a:ln>
            <a:headEnd type="arrow"/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18973800" y="2430780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Max Forward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125200" y="242316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Max Right</a:t>
            </a: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123" name="Group 122"/>
          <p:cNvGrpSpPr/>
          <p:nvPr/>
        </p:nvGrpSpPr>
        <p:grpSpPr>
          <a:xfrm>
            <a:off x="26631900" y="11734800"/>
            <a:ext cx="8991600" cy="7086600"/>
            <a:chOff x="26060400" y="12039600"/>
            <a:chExt cx="8991600" cy="7086600"/>
          </a:xfrm>
        </p:grpSpPr>
        <p:pic>
          <p:nvPicPr>
            <p:cNvPr id="16" name="Picture 1" descr="\\Blinky\Homes\g\g\ggeletzke\nt\My Pictures\P7270501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6060400" y="12039600"/>
              <a:ext cx="8991600" cy="7086600"/>
            </a:xfrm>
            <a:prstGeom prst="rect">
              <a:avLst/>
            </a:prstGeom>
            <a:ln w="19050">
              <a:noFill/>
              <a:prstDash val="dash"/>
            </a:ln>
            <a:effectLst/>
          </p:spPr>
        </p:pic>
        <p:sp>
          <p:nvSpPr>
            <p:cNvPr id="18" name="TextBox 17"/>
            <p:cNvSpPr txBox="1"/>
            <p:nvPr/>
          </p:nvSpPr>
          <p:spPr>
            <a:xfrm>
              <a:off x="33147000" y="18440400"/>
              <a:ext cx="172979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LiPo Battery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958993" y="13188245"/>
              <a:ext cx="2075752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Power Switch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6212800" y="14401800"/>
              <a:ext cx="2162241" cy="707886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Throttle servo </a:t>
              </a:r>
            </a:p>
            <a:p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0364303" y="12225867"/>
              <a:ext cx="4583951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Electronic Speed Control (ESC)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517600" y="17373600"/>
              <a:ext cx="1989262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Steering servo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cxnSp>
          <p:nvCxnSpPr>
            <p:cNvPr id="34" name="Straight Arrow Connector 33"/>
            <p:cNvCxnSpPr>
              <a:stCxn id="18" idx="0"/>
            </p:cNvCxnSpPr>
            <p:nvPr/>
          </p:nvCxnSpPr>
          <p:spPr>
            <a:xfrm rot="16200000" flipV="1">
              <a:off x="33427049" y="17855551"/>
              <a:ext cx="533400" cy="636297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28422600" y="16687800"/>
              <a:ext cx="1066800" cy="83820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27203400" y="16306800"/>
              <a:ext cx="1524000" cy="1588"/>
            </a:xfrm>
            <a:prstGeom prst="straightConnector1">
              <a:avLst/>
            </a:prstGeom>
            <a:ln>
              <a:headEnd w="sm" len="med"/>
              <a:tailEnd type="arrow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19" idx="1"/>
            </p:cNvCxnSpPr>
            <p:nvPr/>
          </p:nvCxnSpPr>
          <p:spPr>
            <a:xfrm rot="10800000">
              <a:off x="32080201" y="13335000"/>
              <a:ext cx="878793" cy="5330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rot="5400000">
              <a:off x="30767935" y="12832577"/>
              <a:ext cx="976491" cy="637959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6136600" y="12192000"/>
              <a:ext cx="3124199" cy="1600200"/>
            </a:xfrm>
            <a:prstGeom prst="rect">
              <a:avLst/>
            </a:prstGeom>
            <a:solidFill>
              <a:schemeClr val="tx2">
                <a:lumMod val="25000"/>
                <a:alpha val="91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003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91440" tIns="45720" rIns="91440" bIns="45720" rtlCol="0">
              <a:noAutofit/>
            </a:bodyPr>
            <a:lstStyle/>
            <a:p>
              <a:r>
                <a:rPr lang="en-US" sz="2400" b="1" dirty="0" smtClean="0"/>
                <a:t>Team Losi Micro-T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/>
                <a:t> Size: 114 mm x 89 mm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/>
                <a:t> Mass: 142.1 g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/>
                <a:t> Turning radius: 19 cm</a:t>
              </a:r>
            </a:p>
            <a:p>
              <a:endParaRPr lang="en-US" sz="2000" dirty="0" smtClean="0"/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flipV="1">
              <a:off x="28194000" y="14249400"/>
              <a:ext cx="1143000" cy="38100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ectangle 83"/>
            <p:cNvSpPr/>
            <p:nvPr/>
          </p:nvSpPr>
          <p:spPr>
            <a:xfrm rot="20356964">
              <a:off x="28820242" y="14851314"/>
              <a:ext cx="1780055" cy="2596169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6289000" y="16002000"/>
              <a:ext cx="1219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SRV-1 board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2918400" y="13868400"/>
              <a:ext cx="2133600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Remote control receiver</a:t>
              </a:r>
            </a:p>
            <a:p>
              <a:r>
                <a:rPr lang="en-US" sz="1800" dirty="0" smtClean="0">
                  <a:solidFill>
                    <a:schemeClr val="bg1"/>
                  </a:solidFill>
                </a:rPr>
                <a:t>(replaced by SRV-1 board)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  <p:cxnSp>
          <p:nvCxnSpPr>
            <p:cNvPr id="120" name="Straight Arrow Connector 119"/>
            <p:cNvCxnSpPr/>
            <p:nvPr/>
          </p:nvCxnSpPr>
          <p:spPr>
            <a:xfrm rot="10800000" flipV="1">
              <a:off x="29718000" y="14401800"/>
              <a:ext cx="3124200" cy="914400"/>
            </a:xfrm>
            <a:prstGeom prst="straightConnector1">
              <a:avLst/>
            </a:prstGeom>
            <a:ln w="38100">
              <a:tailEnd type="arrow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TextBox 139"/>
          <p:cNvSpPr txBox="1"/>
          <p:nvPr/>
        </p:nvSpPr>
        <p:spPr>
          <a:xfrm>
            <a:off x="7086600" y="23164800"/>
            <a:ext cx="5469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Time</a:t>
            </a:r>
            <a:endParaRPr lang="en-US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4419600" y="224790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57200" y="24155400"/>
            <a:ext cx="5715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PWM is a technique to control servo motion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Fixed-frequency signal with varying pulse width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Width determines magnitude mechanical properties such as rotation speed or turn angle</a:t>
            </a:r>
          </a:p>
          <a:p>
            <a:pPr>
              <a:buFont typeface="Arial" pitchFamily="34" charset="0"/>
              <a:buChar char="•"/>
            </a:pPr>
            <a:endParaRPr lang="en-US" sz="1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571500" y="20269200"/>
            <a:ext cx="5334000" cy="3657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9" name="Group 168"/>
          <p:cNvGrpSpPr/>
          <p:nvPr/>
        </p:nvGrpSpPr>
        <p:grpSpPr>
          <a:xfrm>
            <a:off x="762000" y="20421600"/>
            <a:ext cx="4925124" cy="3295710"/>
            <a:chOff x="933450" y="1047750"/>
            <a:chExt cx="4925124" cy="3295710"/>
          </a:xfrm>
        </p:grpSpPr>
        <p:sp>
          <p:nvSpPr>
            <p:cNvPr id="154" name="Left Brace 153"/>
            <p:cNvSpPr/>
            <p:nvPr/>
          </p:nvSpPr>
          <p:spPr>
            <a:xfrm rot="16200000" flipV="1">
              <a:off x="2457450" y="2952750"/>
              <a:ext cx="228600" cy="1752600"/>
            </a:xfrm>
            <a:prstGeom prst="leftBrac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695450" y="3943350"/>
              <a:ext cx="180530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Century Gothic" pitchFamily="34" charset="0"/>
                </a:rPr>
                <a:t>Signal period</a:t>
              </a:r>
              <a:endPara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entury Gothic" pitchFamily="34" charset="0"/>
              </a:endParaRPr>
            </a:p>
          </p:txBody>
        </p:sp>
        <p:sp>
          <p:nvSpPr>
            <p:cNvPr id="156" name="Left Brace 155"/>
            <p:cNvSpPr/>
            <p:nvPr/>
          </p:nvSpPr>
          <p:spPr>
            <a:xfrm rot="5400000">
              <a:off x="1905000" y="1981200"/>
              <a:ext cx="152400" cy="609600"/>
            </a:xfrm>
            <a:prstGeom prst="leftBrac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1390650" y="1790640"/>
              <a:ext cx="15648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latin typeface="Century Gothic" pitchFamily="34" charset="0"/>
                </a:rPr>
                <a:t>Pulse width</a:t>
              </a:r>
              <a:endPara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entury Gothic" pitchFamily="34" charset="0"/>
              </a:endParaRPr>
            </a:p>
          </p:txBody>
        </p:sp>
        <p:cxnSp>
          <p:nvCxnSpPr>
            <p:cNvPr id="158" name="Straight Arrow Connector 157"/>
            <p:cNvCxnSpPr/>
            <p:nvPr/>
          </p:nvCxnSpPr>
          <p:spPr>
            <a:xfrm rot="5400000" flipH="1" flipV="1">
              <a:off x="39291" y="2780903"/>
              <a:ext cx="2666206" cy="1588"/>
            </a:xfrm>
            <a:prstGeom prst="straightConnector1">
              <a:avLst/>
            </a:prstGeom>
            <a:ln w="12700">
              <a:solidFill>
                <a:schemeClr val="tx2">
                  <a:lumMod val="1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TextBox 158"/>
            <p:cNvSpPr txBox="1"/>
            <p:nvPr/>
          </p:nvSpPr>
          <p:spPr>
            <a:xfrm>
              <a:off x="933450" y="1047750"/>
              <a:ext cx="1085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Voltage</a:t>
              </a:r>
              <a:endParaRPr lang="en-US" sz="2000" dirty="0">
                <a:solidFill>
                  <a:schemeClr val="bg1">
                    <a:lumMod val="95000"/>
                    <a:lumOff val="5000"/>
                  </a:schemeClr>
                </a:solidFill>
              </a:endParaRPr>
            </a:p>
          </p:txBody>
        </p:sp>
        <p:cxnSp>
          <p:nvCxnSpPr>
            <p:cNvPr id="160" name="Straight Arrow Connector 159"/>
            <p:cNvCxnSpPr/>
            <p:nvPr/>
          </p:nvCxnSpPr>
          <p:spPr>
            <a:xfrm>
              <a:off x="1066800" y="3503612"/>
              <a:ext cx="4038600" cy="1588"/>
            </a:xfrm>
            <a:prstGeom prst="straightConnector1">
              <a:avLst/>
            </a:prstGeom>
            <a:ln w="12700">
              <a:solidFill>
                <a:schemeClr val="tx2">
                  <a:lumMod val="1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/>
            <p:cNvSpPr txBox="1"/>
            <p:nvPr/>
          </p:nvSpPr>
          <p:spPr>
            <a:xfrm>
              <a:off x="5162550" y="3335893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Time</a:t>
              </a:r>
              <a:endParaRPr lang="en-US" dirty="0">
                <a:solidFill>
                  <a:schemeClr val="bg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62" name="Group 161"/>
            <p:cNvGrpSpPr/>
            <p:nvPr/>
          </p:nvGrpSpPr>
          <p:grpSpPr>
            <a:xfrm>
              <a:off x="1371600" y="2513806"/>
              <a:ext cx="3429000" cy="918972"/>
              <a:chOff x="1371600" y="2513806"/>
              <a:chExt cx="5257800" cy="918972"/>
            </a:xfrm>
          </p:grpSpPr>
          <p:cxnSp>
            <p:nvCxnSpPr>
              <p:cNvPr id="163" name="Elbow Connector 162"/>
              <p:cNvCxnSpPr/>
              <p:nvPr/>
            </p:nvCxnSpPr>
            <p:spPr>
              <a:xfrm>
                <a:off x="2286000" y="2513806"/>
                <a:ext cx="914400" cy="914400"/>
              </a:xfrm>
              <a:prstGeom prst="bentConnector3">
                <a:avLst/>
              </a:prstGeom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Elbow Connector 163"/>
              <p:cNvCxnSpPr/>
              <p:nvPr/>
            </p:nvCxnSpPr>
            <p:spPr>
              <a:xfrm flipH="1">
                <a:off x="1371600" y="2513806"/>
                <a:ext cx="914400" cy="914400"/>
              </a:xfrm>
              <a:prstGeom prst="bentConnector3">
                <a:avLst/>
              </a:prstGeom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Elbow Connector 164"/>
              <p:cNvCxnSpPr/>
              <p:nvPr/>
            </p:nvCxnSpPr>
            <p:spPr>
              <a:xfrm>
                <a:off x="5029200" y="2513806"/>
                <a:ext cx="914400" cy="914400"/>
              </a:xfrm>
              <a:prstGeom prst="bentConnector3">
                <a:avLst/>
              </a:prstGeom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Elbow Connector 165"/>
              <p:cNvCxnSpPr/>
              <p:nvPr/>
            </p:nvCxnSpPr>
            <p:spPr>
              <a:xfrm flipH="1">
                <a:off x="4114800" y="2516187"/>
                <a:ext cx="914400" cy="914400"/>
              </a:xfrm>
              <a:prstGeom prst="bentConnector3">
                <a:avLst/>
              </a:prstGeom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>
                <a:off x="5486400" y="3429000"/>
                <a:ext cx="1143000" cy="3778"/>
              </a:xfrm>
              <a:prstGeom prst="line">
                <a:avLst/>
              </a:prstGeom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>
                <a:off x="2743200" y="3429000"/>
                <a:ext cx="1828800" cy="1588"/>
              </a:xfrm>
              <a:prstGeom prst="line">
                <a:avLst/>
              </a:prstGeom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2" name="TextBox 171"/>
          <p:cNvSpPr txBox="1"/>
          <p:nvPr/>
        </p:nvSpPr>
        <p:spPr>
          <a:xfrm>
            <a:off x="22174200" y="20193000"/>
            <a:ext cx="7696200" cy="6172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Results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DSP can communicate with a range of types of sensors because the DSP supports multiple protocols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DSP handles multiple sensors simultaneously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DSP has built-in support for manipulating servos with PWM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Low power consumption, high processing speed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Use of C language allows for many different types of algorithms to be tested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Easily maintained and improved because individual components are commercially available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Further Research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Implement an algorithm based on nonlinear dynamics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Interface new sensors (light, sound, touch, heat)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Find more efficient way to implement new algorithms in C or other language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Lighten chassis, improve motors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3" name="Rectangle 172"/>
          <p:cNvSpPr/>
          <p:nvPr/>
        </p:nvSpPr>
        <p:spPr>
          <a:xfrm>
            <a:off x="30022800" y="20193000"/>
            <a:ext cx="57912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Bergbreiter, S.; Pister, K.S.J., "Design of an Autonomous Jumping Microrobot," </a:t>
            </a:r>
            <a:r>
              <a:rPr lang="en-US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Robotics and Automation, 2007 IEEE International Conference on</a:t>
            </a: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, vol., no., pp.447-453, 10-14 April 2007.</a:t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Boria, F.J.; Bachmann, R.J.; Ifju, P.G.; Quinn, R.D.; Vaidyanathan, R.; Perry, C.; Wagener, J., "A sensor platform capable of aerial and terrestrial locomotion," </a:t>
            </a:r>
            <a:r>
              <a:rPr lang="en-US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Intelligent Robots and Systems, 2005. (IROS 2005). 2005 IEEE/RSJ International Conference on</a:t>
            </a: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, pp. 3959-3964, 2-6 Aug. 2005.</a:t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Chan, Brian; </a:t>
            </a:r>
            <a:r>
              <a:rPr lang="en-US" sz="12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Ji</a:t>
            </a: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Susan; Koveal, Catherine; Hosoi, A. E., "Mechanical Devices for Snail-like Locomotion," </a:t>
            </a:r>
            <a:r>
              <a:rPr lang="en-US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Journal of Intelligent Material Systems and Structures, 2007</a:t>
            </a: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vol. 18, pp. 111-116, 2007.</a:t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Santos, D.; Heyneman, B.; Sangbae Kim; Esparza, N.; Cutkosky, M.R., "Gecko-inspired climbing behaviors on vertical and overhanging surfaces," </a:t>
            </a:r>
            <a:r>
              <a:rPr lang="en-US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Robotics and Automation, 2008. ICRA 2008. IEEE International Conference on</a:t>
            </a: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, pp.1125-1131, 19-23 May 2008.</a:t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McLurkin, J; Smith, J; Frankel, J; Sotkowitz, D; Blau, D; Schmidt, B, "Speaking Swarmish: Human-Robot Interface Design for Large Swarms of Autonomous Mobile Robots," </a:t>
            </a:r>
            <a:r>
              <a:rPr lang="en-US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AAAI Spring Symposium, </a:t>
            </a: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28 Mar. 2005.</a:t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Wood, R.J., "The First Takeoff of a Biologically Inspired At-Scale Robotic Insect," </a:t>
            </a:r>
            <a:r>
              <a:rPr lang="en-US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Robotics, IEEE Transactions on</a:t>
            </a: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, vol.24, no.2, pp.341-347, April 2008.</a:t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Image Credits:</a:t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http://www.surveyor.com/</a:t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http://blackfin.uclinux.org/</a:t>
            </a:r>
            <a:b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http://www.hobbyengineering.com/</a:t>
            </a:r>
          </a:p>
        </p:txBody>
      </p:sp>
      <p:cxnSp>
        <p:nvCxnSpPr>
          <p:cNvPr id="174" name="Straight Arrow Connector 173"/>
          <p:cNvCxnSpPr/>
          <p:nvPr/>
        </p:nvCxnSpPr>
        <p:spPr>
          <a:xfrm>
            <a:off x="17145000" y="24460200"/>
            <a:ext cx="1752600" cy="1588"/>
          </a:xfrm>
          <a:prstGeom prst="straightConnector1">
            <a:avLst/>
          </a:prstGeom>
          <a:ln>
            <a:headEnd type="arrow"/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15849600" y="24307800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Max Reverse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8305800" y="24231600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Max Left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1165</TotalTime>
  <Words>1034</Words>
  <Application>Microsoft Office PowerPoint</Application>
  <PresentationFormat>Custom</PresentationFormat>
  <Paragraphs>165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Verve</vt:lpstr>
      <vt:lpstr>Presentation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ggeletzke</dc:creator>
  <cp:lastModifiedBy>adityamahadevan</cp:lastModifiedBy>
  <cp:revision>149</cp:revision>
  <dcterms:created xsi:type="dcterms:W3CDTF">2008-07-28T16:06:12Z</dcterms:created>
  <dcterms:modified xsi:type="dcterms:W3CDTF">2008-07-31T19:40:02Z</dcterms:modified>
</cp:coreProperties>
</file>